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8" r:id="rId3"/>
    <p:sldId id="257" r:id="rId4"/>
    <p:sldId id="259" r:id="rId5"/>
    <p:sldId id="262" r:id="rId6"/>
    <p:sldId id="263" r:id="rId7"/>
    <p:sldId id="264" r:id="rId8"/>
    <p:sldId id="269" r:id="rId9"/>
    <p:sldId id="270" r:id="rId10"/>
    <p:sldId id="271" r:id="rId11"/>
    <p:sldId id="272" r:id="rId12"/>
    <p:sldId id="273" r:id="rId13"/>
    <p:sldId id="274" r:id="rId14"/>
    <p:sldId id="266" r:id="rId15"/>
    <p:sldId id="276" r:id="rId16"/>
    <p:sldId id="277" r:id="rId17"/>
    <p:sldId id="278" r:id="rId18"/>
    <p:sldId id="279" r:id="rId19"/>
    <p:sldId id="280"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12" autoAdjust="0"/>
    <p:restoredTop sz="94660"/>
  </p:normalViewPr>
  <p:slideViewPr>
    <p:cSldViewPr>
      <p:cViewPr varScale="1">
        <p:scale>
          <a:sx n="84" d="100"/>
          <a:sy n="84" d="100"/>
        </p:scale>
        <p:origin x="-96" y="-48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33FDE9-890A-4FA8-A844-9406E1B37813}" type="datetimeFigureOut">
              <a:rPr lang="ru-RU" smtClean="0"/>
              <a:t>30.03.2018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38A71F-2485-46FE-820B-BE01622FB753}" type="slidenum">
              <a:rPr lang="ru-RU" smtClean="0"/>
              <a:t>‹#›</a:t>
            </a:fld>
            <a:endParaRPr lang="ru-RU"/>
          </a:p>
        </p:txBody>
      </p:sp>
    </p:spTree>
    <p:extLst>
      <p:ext uri="{BB962C8B-B14F-4D97-AF65-F5344CB8AC3E}">
        <p14:creationId xmlns:p14="http://schemas.microsoft.com/office/powerpoint/2010/main" val="3139985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38A71F-2485-46FE-820B-BE01622FB753}" type="slidenum">
              <a:rPr lang="ru-RU" smtClean="0"/>
              <a:t>5</a:t>
            </a:fld>
            <a:endParaRPr lang="ru-RU"/>
          </a:p>
        </p:txBody>
      </p:sp>
    </p:spTree>
    <p:extLst>
      <p:ext uri="{BB962C8B-B14F-4D97-AF65-F5344CB8AC3E}">
        <p14:creationId xmlns:p14="http://schemas.microsoft.com/office/powerpoint/2010/main" val="2998981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38A71F-2485-46FE-820B-BE01622FB753}" type="slidenum">
              <a:rPr lang="ru-RU" smtClean="0"/>
              <a:t>6</a:t>
            </a:fld>
            <a:endParaRPr lang="ru-RU"/>
          </a:p>
        </p:txBody>
      </p:sp>
    </p:spTree>
    <p:extLst>
      <p:ext uri="{BB962C8B-B14F-4D97-AF65-F5344CB8AC3E}">
        <p14:creationId xmlns:p14="http://schemas.microsoft.com/office/powerpoint/2010/main" val="2998981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38A71F-2485-46FE-820B-BE01622FB753}" type="slidenum">
              <a:rPr lang="ru-RU" smtClean="0"/>
              <a:t>7</a:t>
            </a:fld>
            <a:endParaRPr lang="ru-RU"/>
          </a:p>
        </p:txBody>
      </p:sp>
    </p:spTree>
    <p:extLst>
      <p:ext uri="{BB962C8B-B14F-4D97-AF65-F5344CB8AC3E}">
        <p14:creationId xmlns:p14="http://schemas.microsoft.com/office/powerpoint/2010/main" val="2998981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38A71F-2485-46FE-820B-BE01622FB753}" type="slidenum">
              <a:rPr lang="ru-RU" smtClean="0"/>
              <a:t>8</a:t>
            </a:fld>
            <a:endParaRPr lang="ru-RU"/>
          </a:p>
        </p:txBody>
      </p:sp>
    </p:spTree>
    <p:extLst>
      <p:ext uri="{BB962C8B-B14F-4D97-AF65-F5344CB8AC3E}">
        <p14:creationId xmlns:p14="http://schemas.microsoft.com/office/powerpoint/2010/main" val="2998981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38A71F-2485-46FE-820B-BE01622FB753}" type="slidenum">
              <a:rPr lang="ru-RU" smtClean="0"/>
              <a:t>9</a:t>
            </a:fld>
            <a:endParaRPr lang="ru-RU"/>
          </a:p>
        </p:txBody>
      </p:sp>
    </p:spTree>
    <p:extLst>
      <p:ext uri="{BB962C8B-B14F-4D97-AF65-F5344CB8AC3E}">
        <p14:creationId xmlns:p14="http://schemas.microsoft.com/office/powerpoint/2010/main" val="2998981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38A71F-2485-46FE-820B-BE01622FB753}" type="slidenum">
              <a:rPr lang="ru-RU" smtClean="0"/>
              <a:t>10</a:t>
            </a:fld>
            <a:endParaRPr lang="ru-RU"/>
          </a:p>
        </p:txBody>
      </p:sp>
    </p:spTree>
    <p:extLst>
      <p:ext uri="{BB962C8B-B14F-4D97-AF65-F5344CB8AC3E}">
        <p14:creationId xmlns:p14="http://schemas.microsoft.com/office/powerpoint/2010/main" val="2998981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38A71F-2485-46FE-820B-BE01622FB753}" type="slidenum">
              <a:rPr lang="ru-RU" smtClean="0"/>
              <a:t>11</a:t>
            </a:fld>
            <a:endParaRPr lang="ru-RU"/>
          </a:p>
        </p:txBody>
      </p:sp>
    </p:spTree>
    <p:extLst>
      <p:ext uri="{BB962C8B-B14F-4D97-AF65-F5344CB8AC3E}">
        <p14:creationId xmlns:p14="http://schemas.microsoft.com/office/powerpoint/2010/main" val="29989814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38A71F-2485-46FE-820B-BE01622FB753}" type="slidenum">
              <a:rPr lang="ru-RU" smtClean="0"/>
              <a:t>12</a:t>
            </a:fld>
            <a:endParaRPr lang="ru-RU"/>
          </a:p>
        </p:txBody>
      </p:sp>
    </p:spTree>
    <p:extLst>
      <p:ext uri="{BB962C8B-B14F-4D97-AF65-F5344CB8AC3E}">
        <p14:creationId xmlns:p14="http://schemas.microsoft.com/office/powerpoint/2010/main" val="29989814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38A71F-2485-46FE-820B-BE01622FB753}" type="slidenum">
              <a:rPr lang="ru-RU" smtClean="0"/>
              <a:t>13</a:t>
            </a:fld>
            <a:endParaRPr lang="ru-RU"/>
          </a:p>
        </p:txBody>
      </p:sp>
    </p:spTree>
    <p:extLst>
      <p:ext uri="{BB962C8B-B14F-4D97-AF65-F5344CB8AC3E}">
        <p14:creationId xmlns:p14="http://schemas.microsoft.com/office/powerpoint/2010/main" val="2998981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F6D26F00-911A-40D1-92C6-45E6E18860FD}" type="datetimeFigureOut">
              <a:rPr lang="ru-RU" smtClean="0"/>
              <a:t>30.03.2018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93CC6BA-A326-41DA-8ABD-C023352732B8}" type="slidenum">
              <a:rPr lang="ru-RU" smtClean="0"/>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6D26F00-911A-40D1-92C6-45E6E18860FD}" type="datetimeFigureOut">
              <a:rPr lang="ru-RU" smtClean="0"/>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3CC6BA-A326-41DA-8ABD-C023352732B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693CC6BA-A326-41DA-8ABD-C023352732B8}" type="slidenum">
              <a:rPr lang="ru-RU" smtClean="0"/>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6D26F00-911A-40D1-92C6-45E6E18860FD}" type="datetimeFigureOut">
              <a:rPr lang="ru-RU" smtClean="0"/>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F6D26F00-911A-40D1-92C6-45E6E18860FD}" type="datetimeFigureOut">
              <a:rPr lang="ru-RU" smtClean="0"/>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693CC6BA-A326-41DA-8ABD-C023352732B8}" type="slidenum">
              <a:rPr lang="ru-RU" smtClean="0"/>
              <a:t>‹#›</a:t>
            </a:fld>
            <a:endParaRPr lang="ru-RU"/>
          </a:p>
        </p:txBody>
      </p:sp>
      <p:sp>
        <p:nvSpPr>
          <p:cNvPr id="8" name="Объект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F6D26F00-911A-40D1-92C6-45E6E18860FD}" type="datetimeFigureOut">
              <a:rPr lang="ru-RU" smtClean="0"/>
              <a:t>30.03.2018</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93CC6BA-A326-41DA-8ABD-C023352732B8}" type="slidenum">
              <a:rPr lang="ru-RU" smtClean="0"/>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F6D26F00-911A-40D1-92C6-45E6E18860FD}" type="datetimeFigureOut">
              <a:rPr lang="ru-RU" smtClean="0"/>
              <a:t>30.03.2018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3CC6BA-A326-41DA-8ABD-C023352732B8}" type="slidenum">
              <a:rPr lang="ru-RU" smtClean="0"/>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бъект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Объект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F6D26F00-911A-40D1-92C6-45E6E18860FD}" type="datetimeFigureOut">
              <a:rPr lang="ru-RU" smtClean="0"/>
              <a:t>30.03.2018</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Объект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Объект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693CC6BA-A326-41DA-8ABD-C023352732B8}" type="slidenum">
              <a:rPr lang="ru-RU" smtClean="0"/>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F6D26F00-911A-40D1-92C6-45E6E18860FD}" type="datetimeFigureOut">
              <a:rPr lang="ru-RU" smtClean="0"/>
              <a:t>30.03.2018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693CC6BA-A326-41DA-8ABD-C023352732B8}"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F6D26F00-911A-40D1-92C6-45E6E18860FD}" type="datetimeFigureOut">
              <a:rPr lang="ru-RU" smtClean="0"/>
              <a:t>30.03.2018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93CC6BA-A326-41DA-8ABD-C023352732B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Объект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93CC6BA-A326-41DA-8ABD-C023352732B8}" type="slidenum">
              <a:rPr lang="ru-RU" smtClean="0"/>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F6D26F00-911A-40D1-92C6-45E6E18860FD}" type="datetimeFigureOut">
              <a:rPr lang="ru-RU" smtClean="0"/>
              <a:t>30.03.2018</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693CC6BA-A326-41DA-8ABD-C023352732B8}" type="slidenum">
              <a:rPr lang="ru-RU" smtClean="0"/>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F6D26F00-911A-40D1-92C6-45E6E18860FD}" type="datetimeFigureOut">
              <a:rPr lang="ru-RU" smtClean="0"/>
              <a:t>30.03.2018</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6D26F00-911A-40D1-92C6-45E6E18860FD}" type="datetimeFigureOut">
              <a:rPr lang="ru-RU" smtClean="0"/>
              <a:t>30.03.2018</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93CC6BA-A326-41DA-8ABD-C023352732B8}" type="slidenum">
              <a:rPr lang="ru-RU" smtClean="0"/>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404664"/>
            <a:ext cx="8424936" cy="1296144"/>
          </a:xfrm>
        </p:spPr>
        <p:txBody>
          <a:bodyPr>
            <a:noAutofit/>
          </a:bodyPr>
          <a:lstStyle/>
          <a:p>
            <a:r>
              <a:rPr lang="ru-RU" sz="2000" dirty="0" smtClean="0"/>
              <a:t>Департамент образования и науки Костромской области</a:t>
            </a:r>
            <a:br>
              <a:rPr lang="ru-RU" sz="2000" dirty="0" smtClean="0"/>
            </a:br>
            <a:r>
              <a:rPr lang="ru-RU" sz="2000" dirty="0" smtClean="0"/>
              <a:t>ОГБПОУ «Костромской торгово-экономический  колледж»</a:t>
            </a:r>
            <a:br>
              <a:rPr lang="ru-RU" sz="2000" dirty="0" smtClean="0"/>
            </a:br>
            <a:r>
              <a:rPr lang="ru-RU" sz="2000" dirty="0" smtClean="0"/>
              <a:t>Базовый центр содействия трудоустройству выпускников ПОО Костромской области</a:t>
            </a:r>
            <a:endParaRPr lang="ru-RU" sz="2000" dirty="0"/>
          </a:p>
        </p:txBody>
      </p:sp>
      <p:sp>
        <p:nvSpPr>
          <p:cNvPr id="4" name="Скругленный прямоугольник 3"/>
          <p:cNvSpPr/>
          <p:nvPr/>
        </p:nvSpPr>
        <p:spPr>
          <a:xfrm>
            <a:off x="899592" y="2924944"/>
            <a:ext cx="7560840" cy="2088232"/>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r>
              <a:rPr lang="ru-RU" sz="2000" b="1" dirty="0" smtClean="0">
                <a:solidFill>
                  <a:srgbClr val="002060"/>
                </a:solidFill>
              </a:rPr>
              <a:t>Об основных направлениях деятельности Ресурсного учебно-методического центра инклюзивного образования по направлению «Питание» Костромской области</a:t>
            </a:r>
            <a:endParaRPr lang="ru-RU" sz="2000" dirty="0">
              <a:solidFill>
                <a:srgbClr val="002060"/>
              </a:solidFill>
            </a:endParaRPr>
          </a:p>
          <a:p>
            <a:pPr algn="r"/>
            <a:endParaRPr lang="ru-RU" sz="1600" dirty="0" smtClean="0">
              <a:solidFill>
                <a:srgbClr val="002060"/>
              </a:solidFill>
            </a:endParaRPr>
          </a:p>
          <a:p>
            <a:pPr algn="r"/>
            <a:r>
              <a:rPr lang="ru-RU" sz="1600" dirty="0" err="1" smtClean="0">
                <a:solidFill>
                  <a:srgbClr val="002060"/>
                </a:solidFill>
              </a:rPr>
              <a:t>Шепелева</a:t>
            </a:r>
            <a:r>
              <a:rPr lang="ru-RU" sz="1600" dirty="0" smtClean="0">
                <a:solidFill>
                  <a:srgbClr val="002060"/>
                </a:solidFill>
              </a:rPr>
              <a:t> Н.Н., руководитель РУМЦ</a:t>
            </a:r>
          </a:p>
          <a:p>
            <a:pPr algn="ctr"/>
            <a:endParaRPr lang="ru-RU" dirty="0">
              <a:solidFill>
                <a:srgbClr val="002060"/>
              </a:solidFill>
            </a:endParaRPr>
          </a:p>
        </p:txBody>
      </p:sp>
    </p:spTree>
    <p:extLst>
      <p:ext uri="{BB962C8B-B14F-4D97-AF65-F5344CB8AC3E}">
        <p14:creationId xmlns:p14="http://schemas.microsoft.com/office/powerpoint/2010/main" val="4159766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116632"/>
            <a:ext cx="8424936" cy="864096"/>
          </a:xfrm>
        </p:spPr>
        <p:txBody>
          <a:bodyPr>
            <a:noAutofit/>
          </a:bodyPr>
          <a:lstStyle/>
          <a:p>
            <a:r>
              <a:rPr lang="ru-RU" sz="2800" b="1" dirty="0"/>
              <a:t>Основные направления деятельности</a:t>
            </a:r>
            <a:r>
              <a:rPr lang="ru-RU" sz="2800" dirty="0"/>
              <a:t> </a:t>
            </a:r>
            <a:r>
              <a:rPr lang="ru-RU" sz="2800" b="1" dirty="0" smtClean="0"/>
              <a:t>РУМЦ:</a:t>
            </a:r>
            <a:endParaRPr lang="ru-RU" sz="2400" b="1" dirty="0">
              <a:solidFill>
                <a:srgbClr val="002060"/>
              </a:solidFill>
            </a:endParaRPr>
          </a:p>
        </p:txBody>
      </p:sp>
      <p:sp>
        <p:nvSpPr>
          <p:cNvPr id="4" name="Скругленный прямоугольник 3"/>
          <p:cNvSpPr/>
          <p:nvPr/>
        </p:nvSpPr>
        <p:spPr>
          <a:xfrm>
            <a:off x="755576" y="980728"/>
            <a:ext cx="8064896" cy="541084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ru-RU" sz="2000" b="1" dirty="0" smtClean="0">
                <a:solidFill>
                  <a:srgbClr val="C00000"/>
                </a:solidFill>
              </a:rPr>
              <a:t>Направление № 2:</a:t>
            </a:r>
          </a:p>
          <a:p>
            <a:r>
              <a:rPr lang="ru-RU" sz="2000" b="1" dirty="0" smtClean="0">
                <a:solidFill>
                  <a:srgbClr val="C00000"/>
                </a:solidFill>
              </a:rPr>
              <a:t> </a:t>
            </a:r>
            <a:r>
              <a:rPr lang="ru-RU" sz="2000" b="1" dirty="0">
                <a:solidFill>
                  <a:srgbClr val="C00000"/>
                </a:solidFill>
              </a:rPr>
              <a:t>дистанционное сопровождение региональной системы инклюзивного профессионального образования Костромской области по направлению подготовки кадров «Питание»:</a:t>
            </a:r>
          </a:p>
          <a:p>
            <a:r>
              <a:rPr lang="ru-RU" sz="2000" dirty="0">
                <a:solidFill>
                  <a:schemeClr val="accent1">
                    <a:lumMod val="50000"/>
                  </a:schemeClr>
                </a:solidFill>
              </a:rPr>
              <a:t>- </a:t>
            </a:r>
            <a:r>
              <a:rPr lang="ru-RU" sz="2000" b="1" dirty="0">
                <a:solidFill>
                  <a:schemeClr val="accent1">
                    <a:lumMod val="50000"/>
                  </a:schemeClr>
                </a:solidFill>
              </a:rPr>
              <a:t>сетевое взаимодействие</a:t>
            </a:r>
            <a:r>
              <a:rPr lang="ru-RU" sz="2000" dirty="0">
                <a:solidFill>
                  <a:schemeClr val="accent1">
                    <a:lumMod val="50000"/>
                  </a:schemeClr>
                </a:solidFill>
              </a:rPr>
              <a:t> с образовательными организациями </a:t>
            </a:r>
            <a:r>
              <a:rPr lang="ru-RU" sz="2000" b="1" dirty="0">
                <a:solidFill>
                  <a:schemeClr val="accent1">
                    <a:lumMod val="50000"/>
                  </a:schemeClr>
                </a:solidFill>
              </a:rPr>
              <a:t>по реализации адаптированных образовательных программ </a:t>
            </a:r>
            <a:r>
              <a:rPr lang="ru-RU" sz="2000" dirty="0">
                <a:solidFill>
                  <a:schemeClr val="accent1">
                    <a:lumMod val="50000"/>
                  </a:schemeClr>
                </a:solidFill>
              </a:rPr>
              <a:t>по профессиям и специальностям по направлению «Питание»;</a:t>
            </a:r>
          </a:p>
          <a:p>
            <a:r>
              <a:rPr lang="ru-RU" sz="2000" b="1" dirty="0">
                <a:solidFill>
                  <a:schemeClr val="accent1">
                    <a:lumMod val="50000"/>
                  </a:schemeClr>
                </a:solidFill>
              </a:rPr>
              <a:t>- создание и сопровождение на сайте </a:t>
            </a:r>
            <a:r>
              <a:rPr lang="ru-RU" sz="2000" dirty="0">
                <a:solidFill>
                  <a:schemeClr val="accent1">
                    <a:lumMod val="50000"/>
                  </a:schemeClr>
                </a:solidFill>
              </a:rPr>
              <a:t>ОГБПОУ «Костромской торгово-экономический колледж» </a:t>
            </a:r>
            <a:r>
              <a:rPr lang="ru-RU" sz="2000" b="1" dirty="0">
                <a:solidFill>
                  <a:schemeClr val="accent1">
                    <a:lumMod val="50000"/>
                  </a:schemeClr>
                </a:solidFill>
              </a:rPr>
              <a:t>веб-ресурса</a:t>
            </a:r>
            <a:r>
              <a:rPr lang="ru-RU" sz="2000" dirty="0">
                <a:solidFill>
                  <a:schemeClr val="accent1">
                    <a:lumMod val="50000"/>
                  </a:schemeClr>
                </a:solidFill>
              </a:rPr>
              <a:t>, аккумулирующего актуальную информацию о деятельности РУМЦ, иную информацию по вопросам инклюзивного профессионального образования в Костромской области по направлению «Питание</a:t>
            </a:r>
            <a:r>
              <a:rPr lang="ru-RU" sz="2000" dirty="0" smtClean="0">
                <a:solidFill>
                  <a:schemeClr val="accent1">
                    <a:lumMod val="50000"/>
                  </a:schemeClr>
                </a:solidFill>
              </a:rPr>
              <a:t>»</a:t>
            </a:r>
            <a:endParaRPr lang="ru-RU" sz="2000" dirty="0">
              <a:solidFill>
                <a:schemeClr val="accent1">
                  <a:lumMod val="50000"/>
                </a:schemeClr>
              </a:solidFill>
            </a:endParaRPr>
          </a:p>
        </p:txBody>
      </p:sp>
    </p:spTree>
    <p:extLst>
      <p:ext uri="{BB962C8B-B14F-4D97-AF65-F5344CB8AC3E}">
        <p14:creationId xmlns:p14="http://schemas.microsoft.com/office/powerpoint/2010/main" val="29713076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116632"/>
            <a:ext cx="8424936" cy="864096"/>
          </a:xfrm>
        </p:spPr>
        <p:txBody>
          <a:bodyPr>
            <a:noAutofit/>
          </a:bodyPr>
          <a:lstStyle/>
          <a:p>
            <a:r>
              <a:rPr lang="ru-RU" sz="2800" b="1" dirty="0"/>
              <a:t>Основные направления деятельности</a:t>
            </a:r>
            <a:r>
              <a:rPr lang="ru-RU" sz="2800" dirty="0"/>
              <a:t> </a:t>
            </a:r>
            <a:r>
              <a:rPr lang="ru-RU" sz="2800" b="1" dirty="0" smtClean="0"/>
              <a:t>РУМЦ:</a:t>
            </a:r>
            <a:endParaRPr lang="ru-RU" sz="2400" b="1" dirty="0">
              <a:solidFill>
                <a:srgbClr val="002060"/>
              </a:solidFill>
            </a:endParaRPr>
          </a:p>
        </p:txBody>
      </p:sp>
      <p:sp>
        <p:nvSpPr>
          <p:cNvPr id="4" name="Скругленный прямоугольник 3"/>
          <p:cNvSpPr/>
          <p:nvPr/>
        </p:nvSpPr>
        <p:spPr>
          <a:xfrm>
            <a:off x="755576" y="980728"/>
            <a:ext cx="8064896" cy="541084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ru-RU" b="1" dirty="0" smtClean="0">
                <a:solidFill>
                  <a:srgbClr val="C00000"/>
                </a:solidFill>
              </a:rPr>
              <a:t>Направление № 2:</a:t>
            </a:r>
          </a:p>
          <a:p>
            <a:r>
              <a:rPr lang="ru-RU" b="1" dirty="0" smtClean="0">
                <a:solidFill>
                  <a:srgbClr val="C00000"/>
                </a:solidFill>
              </a:rPr>
              <a:t> </a:t>
            </a:r>
            <a:r>
              <a:rPr lang="ru-RU" b="1" dirty="0">
                <a:solidFill>
                  <a:srgbClr val="C00000"/>
                </a:solidFill>
              </a:rPr>
              <a:t>дистанционное сопровождение региональной системы инклюзивного профессионального образования Костромской области по направлению подготовки кадров «Питание»:</a:t>
            </a:r>
          </a:p>
          <a:p>
            <a:r>
              <a:rPr lang="ru-RU" b="1" dirty="0" smtClean="0"/>
              <a:t>- разработка и сопровождение онлайн курсов для инвалидов </a:t>
            </a:r>
            <a:r>
              <a:rPr lang="ru-RU" dirty="0" smtClean="0"/>
              <a:t>и лиц с ограниченными возможностями здоровья;</a:t>
            </a:r>
          </a:p>
          <a:p>
            <a:r>
              <a:rPr lang="ru-RU" b="1" dirty="0" smtClean="0"/>
              <a:t>- </a:t>
            </a:r>
            <a:r>
              <a:rPr lang="ru-RU" b="1" dirty="0"/>
              <a:t>разработка и сопровождение онлайн курсов</a:t>
            </a:r>
            <a:r>
              <a:rPr lang="ru-RU" dirty="0"/>
              <a:t> по реализации программ повышения квалификации руководящих и педагогических работников системы среднего профессионального образования, </a:t>
            </a:r>
            <a:r>
              <a:rPr lang="ru-RU" b="1" dirty="0"/>
              <a:t>представителей работодателей из числа наставников инвалидов</a:t>
            </a:r>
            <a:r>
              <a:rPr lang="ru-RU" dirty="0"/>
              <a:t> и лиц с ограниченными возможностями здоровья при прохождении практик по вопросам инклюзивного </a:t>
            </a:r>
            <a:r>
              <a:rPr lang="ru-RU" dirty="0" smtClean="0"/>
              <a:t>образования;</a:t>
            </a:r>
            <a:endParaRPr lang="ru-RU" dirty="0"/>
          </a:p>
          <a:p>
            <a:r>
              <a:rPr lang="ru-RU" b="1" dirty="0"/>
              <a:t>- обеспечение коллективного доступа </a:t>
            </a:r>
            <a:r>
              <a:rPr lang="ru-RU" dirty="0"/>
              <a:t>профессиональных образовательных организаций и других партнеров, включенных в сетевое взаимодействие по направлению подготовки кадров «Питание», </a:t>
            </a:r>
            <a:r>
              <a:rPr lang="ru-RU" b="1" dirty="0"/>
              <a:t>к ресурсам </a:t>
            </a:r>
            <a:r>
              <a:rPr lang="ru-RU" b="1" dirty="0" smtClean="0"/>
              <a:t>РУМЦ</a:t>
            </a:r>
            <a:endParaRPr lang="ru-RU" dirty="0"/>
          </a:p>
        </p:txBody>
      </p:sp>
    </p:spTree>
    <p:extLst>
      <p:ext uri="{BB962C8B-B14F-4D97-AF65-F5344CB8AC3E}">
        <p14:creationId xmlns:p14="http://schemas.microsoft.com/office/powerpoint/2010/main" val="2831917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116632"/>
            <a:ext cx="8424936" cy="864096"/>
          </a:xfrm>
        </p:spPr>
        <p:txBody>
          <a:bodyPr>
            <a:noAutofit/>
          </a:bodyPr>
          <a:lstStyle/>
          <a:p>
            <a:r>
              <a:rPr lang="ru-RU" sz="2800" b="1" dirty="0"/>
              <a:t>Основные направления деятельности</a:t>
            </a:r>
            <a:r>
              <a:rPr lang="ru-RU" sz="2800" dirty="0"/>
              <a:t> </a:t>
            </a:r>
            <a:r>
              <a:rPr lang="ru-RU" sz="2800" b="1" dirty="0" smtClean="0"/>
              <a:t>РУМЦ:</a:t>
            </a:r>
            <a:endParaRPr lang="ru-RU" sz="2400" b="1" dirty="0">
              <a:solidFill>
                <a:srgbClr val="002060"/>
              </a:solidFill>
            </a:endParaRPr>
          </a:p>
        </p:txBody>
      </p:sp>
      <p:sp>
        <p:nvSpPr>
          <p:cNvPr id="4" name="Скругленный прямоугольник 3"/>
          <p:cNvSpPr/>
          <p:nvPr/>
        </p:nvSpPr>
        <p:spPr>
          <a:xfrm>
            <a:off x="755576" y="980728"/>
            <a:ext cx="8064896" cy="541084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ru-RU" b="1" dirty="0" smtClean="0">
                <a:solidFill>
                  <a:srgbClr val="C00000"/>
                </a:solidFill>
              </a:rPr>
              <a:t>Направление № 2:</a:t>
            </a:r>
          </a:p>
          <a:p>
            <a:r>
              <a:rPr lang="ru-RU" b="1" dirty="0" smtClean="0">
                <a:solidFill>
                  <a:srgbClr val="C00000"/>
                </a:solidFill>
              </a:rPr>
              <a:t> </a:t>
            </a:r>
            <a:r>
              <a:rPr lang="ru-RU" b="1" dirty="0">
                <a:solidFill>
                  <a:srgbClr val="C00000"/>
                </a:solidFill>
              </a:rPr>
              <a:t>дистанционное сопровождение региональной системы инклюзивного профессионального образования Костромской области по направлению подготовки кадров «Питание»:</a:t>
            </a:r>
          </a:p>
          <a:p>
            <a:r>
              <a:rPr lang="ru-RU" b="1" dirty="0" smtClean="0"/>
              <a:t>- разработка и сопровождение онлайн курсов для инвалидов </a:t>
            </a:r>
            <a:r>
              <a:rPr lang="ru-RU" dirty="0" smtClean="0"/>
              <a:t>и лиц с ограниченными возможностями здоровья;</a:t>
            </a:r>
          </a:p>
          <a:p>
            <a:r>
              <a:rPr lang="ru-RU" b="1" dirty="0" smtClean="0"/>
              <a:t>- </a:t>
            </a:r>
            <a:r>
              <a:rPr lang="ru-RU" b="1" dirty="0"/>
              <a:t>разработка и сопровождение онлайн курсов</a:t>
            </a:r>
            <a:r>
              <a:rPr lang="ru-RU" dirty="0"/>
              <a:t> по реализации программ повышения квалификации руководящих и педагогических работников системы среднего профессионального образования, </a:t>
            </a:r>
            <a:r>
              <a:rPr lang="ru-RU" b="1" dirty="0"/>
              <a:t>представителей работодателей из числа наставников инвалидов</a:t>
            </a:r>
            <a:r>
              <a:rPr lang="ru-RU" dirty="0"/>
              <a:t> и лиц с ограниченными возможностями здоровья при прохождении практик по вопросам инклюзивного </a:t>
            </a:r>
            <a:r>
              <a:rPr lang="ru-RU" dirty="0" smtClean="0"/>
              <a:t>образования;</a:t>
            </a:r>
            <a:endParaRPr lang="ru-RU" dirty="0"/>
          </a:p>
          <a:p>
            <a:r>
              <a:rPr lang="ru-RU" b="1" dirty="0"/>
              <a:t>- обеспечение коллективного доступа </a:t>
            </a:r>
            <a:r>
              <a:rPr lang="ru-RU" dirty="0"/>
              <a:t>профессиональных образовательных организаций и других партнеров, включенных в сетевое взаимодействие по направлению подготовки кадров «Питание», </a:t>
            </a:r>
            <a:r>
              <a:rPr lang="ru-RU" b="1" dirty="0"/>
              <a:t>к ресурсам </a:t>
            </a:r>
            <a:r>
              <a:rPr lang="ru-RU" b="1" dirty="0" smtClean="0"/>
              <a:t>РУМЦ</a:t>
            </a:r>
            <a:endParaRPr lang="ru-RU" dirty="0"/>
          </a:p>
        </p:txBody>
      </p:sp>
    </p:spTree>
    <p:extLst>
      <p:ext uri="{BB962C8B-B14F-4D97-AF65-F5344CB8AC3E}">
        <p14:creationId xmlns:p14="http://schemas.microsoft.com/office/powerpoint/2010/main" val="13167440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116632"/>
            <a:ext cx="8424936" cy="864096"/>
          </a:xfrm>
        </p:spPr>
        <p:txBody>
          <a:bodyPr>
            <a:noAutofit/>
          </a:bodyPr>
          <a:lstStyle/>
          <a:p>
            <a:r>
              <a:rPr lang="ru-RU" sz="2800" b="1" dirty="0"/>
              <a:t>Основные направления деятельности</a:t>
            </a:r>
            <a:r>
              <a:rPr lang="ru-RU" sz="2800" dirty="0"/>
              <a:t> </a:t>
            </a:r>
            <a:r>
              <a:rPr lang="ru-RU" sz="2800" b="1" dirty="0" smtClean="0"/>
              <a:t>РУМЦ:</a:t>
            </a:r>
            <a:endParaRPr lang="ru-RU" sz="2400" b="1" dirty="0">
              <a:solidFill>
                <a:srgbClr val="002060"/>
              </a:solidFill>
            </a:endParaRPr>
          </a:p>
        </p:txBody>
      </p:sp>
      <p:sp>
        <p:nvSpPr>
          <p:cNvPr id="4" name="Скругленный прямоугольник 3"/>
          <p:cNvSpPr/>
          <p:nvPr/>
        </p:nvSpPr>
        <p:spPr>
          <a:xfrm>
            <a:off x="767620" y="980728"/>
            <a:ext cx="8064896" cy="541084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ru-RU" b="1" dirty="0" smtClean="0">
                <a:solidFill>
                  <a:srgbClr val="C00000"/>
                </a:solidFill>
              </a:rPr>
              <a:t>Направление № 3:</a:t>
            </a:r>
          </a:p>
          <a:p>
            <a:r>
              <a:rPr lang="ru-RU" b="1" dirty="0" smtClean="0">
                <a:solidFill>
                  <a:srgbClr val="C00000"/>
                </a:solidFill>
              </a:rPr>
              <a:t> психолого-педагогического </a:t>
            </a:r>
            <a:r>
              <a:rPr lang="ru-RU" b="1" dirty="0">
                <a:solidFill>
                  <a:srgbClr val="C00000"/>
                </a:solidFill>
              </a:rPr>
              <a:t>сопровождение</a:t>
            </a:r>
            <a:r>
              <a:rPr lang="ru-RU" b="1" i="1" dirty="0">
                <a:solidFill>
                  <a:srgbClr val="C00000"/>
                </a:solidFill>
              </a:rPr>
              <a:t> </a:t>
            </a:r>
            <a:r>
              <a:rPr lang="ru-RU" b="1" dirty="0">
                <a:solidFill>
                  <a:srgbClr val="C00000"/>
                </a:solidFill>
              </a:rPr>
              <a:t>региональной системы инклюзивного профессионального образования Костромской области по направлению подготовки кадров «Питание»:</a:t>
            </a:r>
          </a:p>
          <a:p>
            <a:r>
              <a:rPr lang="ru-RU" b="1" dirty="0" smtClean="0"/>
              <a:t>- межведомственное </a:t>
            </a:r>
            <a:r>
              <a:rPr lang="ru-RU" b="1" dirty="0"/>
              <a:t>взаимодействие по вопросам профессионального образования и обучения, трудоустройства </a:t>
            </a:r>
            <a:r>
              <a:rPr lang="ru-RU" dirty="0"/>
              <a:t>согласно регионального банка </a:t>
            </a:r>
            <a:r>
              <a:rPr lang="ru-RU" dirty="0" smtClean="0"/>
              <a:t>предприятий социальных </a:t>
            </a:r>
            <a:r>
              <a:rPr lang="ru-RU" dirty="0"/>
              <a:t>партнеров, предоставляющих </a:t>
            </a:r>
            <a:r>
              <a:rPr lang="ru-RU" b="1" dirty="0">
                <a:solidFill>
                  <a:srgbClr val="C00000"/>
                </a:solidFill>
              </a:rPr>
              <a:t>места для прохождения практик</a:t>
            </a:r>
            <a:r>
              <a:rPr lang="ru-RU" dirty="0"/>
              <a:t>, </a:t>
            </a:r>
            <a:r>
              <a:rPr lang="ru-RU" b="1" dirty="0">
                <a:solidFill>
                  <a:srgbClr val="C00000"/>
                </a:solidFill>
              </a:rPr>
              <a:t>места для трудоустройства</a:t>
            </a:r>
            <a:r>
              <a:rPr lang="ru-RU" dirty="0">
                <a:solidFill>
                  <a:srgbClr val="C00000"/>
                </a:solidFill>
              </a:rPr>
              <a:t> </a:t>
            </a:r>
            <a:r>
              <a:rPr lang="ru-RU" dirty="0"/>
              <a:t>инвалидов и лиц с ограниченными возможностями здоровья; </a:t>
            </a:r>
            <a:r>
              <a:rPr lang="ru-RU" b="1" dirty="0">
                <a:solidFill>
                  <a:srgbClr val="C00000"/>
                </a:solidFill>
              </a:rPr>
              <a:t>регионального банка программ профессиональных проб</a:t>
            </a:r>
            <a:r>
              <a:rPr lang="ru-RU" b="1" i="1" dirty="0">
                <a:solidFill>
                  <a:srgbClr val="C00000"/>
                </a:solidFill>
              </a:rPr>
              <a:t> </a:t>
            </a:r>
            <a:r>
              <a:rPr lang="ru-RU" dirty="0"/>
              <a:t>для инвалидов и лиц с ограниченными возможностями здоровья</a:t>
            </a:r>
            <a:r>
              <a:rPr lang="ru-RU" dirty="0" smtClean="0"/>
              <a:t>;</a:t>
            </a:r>
          </a:p>
          <a:p>
            <a:r>
              <a:rPr lang="ru-RU" b="1" dirty="0" smtClean="0"/>
              <a:t> </a:t>
            </a:r>
            <a:r>
              <a:rPr lang="ru-RU" b="1" dirty="0"/>
              <a:t>- мониторинг потребностей</a:t>
            </a:r>
            <a:r>
              <a:rPr lang="ru-RU" dirty="0"/>
              <a:t> инвалидов и лиц с ограниченными возможностями здоровья в получении среднего профессионального образования по направлению «Питание»;</a:t>
            </a:r>
          </a:p>
          <a:p>
            <a:r>
              <a:rPr lang="ru-RU" b="1" dirty="0"/>
              <a:t>-  разработка психолого-педагогических методических рекомендаций </a:t>
            </a:r>
            <a:r>
              <a:rPr lang="ru-RU" dirty="0"/>
              <a:t>в отношении инвалидов и лиц с ограниченными возможностями здоровья.</a:t>
            </a:r>
          </a:p>
          <a:p>
            <a:endParaRPr lang="ru-RU" dirty="0"/>
          </a:p>
        </p:txBody>
      </p:sp>
    </p:spTree>
    <p:extLst>
      <p:ext uri="{BB962C8B-B14F-4D97-AF65-F5344CB8AC3E}">
        <p14:creationId xmlns:p14="http://schemas.microsoft.com/office/powerpoint/2010/main" val="13167440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332656"/>
            <a:ext cx="8534400" cy="792088"/>
          </a:xfrm>
        </p:spPr>
        <p:txBody>
          <a:bodyPr>
            <a:normAutofit fontScale="90000"/>
          </a:bodyPr>
          <a:lstStyle/>
          <a:p>
            <a:r>
              <a:rPr lang="ru-RU" b="1" dirty="0"/>
              <a:t>Показатели эффективности деятельности РУМЦ</a:t>
            </a:r>
            <a:endParaRPr lang="ru-RU" dirty="0"/>
          </a:p>
        </p:txBody>
      </p:sp>
      <p:sp>
        <p:nvSpPr>
          <p:cNvPr id="3" name="Объект 2"/>
          <p:cNvSpPr>
            <a:spLocks noGrp="1"/>
          </p:cNvSpPr>
          <p:nvPr>
            <p:ph sz="quarter" idx="1"/>
          </p:nvPr>
        </p:nvSpPr>
        <p:spPr/>
        <p:txBody>
          <a:bodyPr/>
          <a:lstStyle/>
          <a:p>
            <a:endParaRPr lang="ru-RU" dirty="0"/>
          </a:p>
        </p:txBody>
      </p:sp>
      <p:sp>
        <p:nvSpPr>
          <p:cNvPr id="4" name="Скругленный прямоугольник 3"/>
          <p:cNvSpPr/>
          <p:nvPr/>
        </p:nvSpPr>
        <p:spPr>
          <a:xfrm>
            <a:off x="467544" y="1628800"/>
            <a:ext cx="8352928" cy="46805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600" b="1" dirty="0" smtClean="0">
                <a:solidFill>
                  <a:srgbClr val="002060"/>
                </a:solidFill>
              </a:rPr>
              <a:t>1) увеличение </a:t>
            </a:r>
            <a:r>
              <a:rPr lang="ru-RU" sz="1600" b="1" dirty="0">
                <a:solidFill>
                  <a:srgbClr val="002060"/>
                </a:solidFill>
              </a:rPr>
              <a:t>в регионе доли образовательных организаций среднего профессионального и высшего образования</a:t>
            </a:r>
            <a:r>
              <a:rPr lang="ru-RU" sz="1600" b="1" dirty="0"/>
              <a:t>, </a:t>
            </a:r>
            <a:r>
              <a:rPr lang="ru-RU" sz="1600" dirty="0"/>
              <a:t>в которых обеспечены условия для получения среднего профессионального и высшего образования инвалидами и лицами с ограниченными возможностями здоровья, в том числе с использованием дистанционных образовательных технологий, в общем количестве таких </a:t>
            </a:r>
            <a:r>
              <a:rPr lang="ru-RU" sz="1600" dirty="0" smtClean="0"/>
              <a:t>организаций </a:t>
            </a:r>
            <a:r>
              <a:rPr lang="ru-RU" sz="1600" b="1" dirty="0" smtClean="0"/>
              <a:t>(</a:t>
            </a:r>
            <a:r>
              <a:rPr lang="ru-RU" sz="1600" b="1" dirty="0"/>
              <a:t>2017 г. – 17%; 2018 г. – 27</a:t>
            </a:r>
            <a:r>
              <a:rPr lang="ru-RU" sz="1600" b="1" dirty="0" smtClean="0"/>
              <a:t>%);</a:t>
            </a:r>
          </a:p>
          <a:p>
            <a:endParaRPr lang="ru-RU" sz="1600" b="1" dirty="0"/>
          </a:p>
          <a:p>
            <a:r>
              <a:rPr lang="ru-RU" sz="1600" dirty="0">
                <a:solidFill>
                  <a:srgbClr val="002060"/>
                </a:solidFill>
              </a:rPr>
              <a:t>2) </a:t>
            </a:r>
            <a:r>
              <a:rPr lang="ru-RU" sz="1600" b="1" dirty="0">
                <a:solidFill>
                  <a:srgbClr val="002060"/>
                </a:solidFill>
              </a:rPr>
              <a:t>увеличение в регионе доли студентов </a:t>
            </a:r>
            <a:r>
              <a:rPr lang="ru-RU" sz="1600" dirty="0"/>
              <a:t>средних профессиональных образовательных организаций, обучающихся по образовательным программам, в реализации которых </a:t>
            </a:r>
            <a:r>
              <a:rPr lang="ru-RU" sz="1600" b="1" dirty="0"/>
              <a:t>участвуют работодатели (включая организацию учебной и производственной практики, предоставление оборудования и материалов, участие в разработке образовательных программ и оценке результатов их освоения, проведении учебных занятий)</a:t>
            </a:r>
            <a:r>
              <a:rPr lang="ru-RU" sz="1600" dirty="0"/>
              <a:t>, в общей численности студентов профессиональных образовательных организаций ежегодно, согласно показателям Федеральной целевой программой развития образования на 2016-2020 годы  </a:t>
            </a:r>
            <a:r>
              <a:rPr lang="ru-RU" sz="1600" b="1" dirty="0"/>
              <a:t>(2017 г. – 87%; 2018 г. – 92%).</a:t>
            </a:r>
          </a:p>
        </p:txBody>
      </p:sp>
    </p:spTree>
    <p:extLst>
      <p:ext uri="{BB962C8B-B14F-4D97-AF65-F5344CB8AC3E}">
        <p14:creationId xmlns:p14="http://schemas.microsoft.com/office/powerpoint/2010/main" val="21204609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332656"/>
            <a:ext cx="8534400" cy="792088"/>
          </a:xfrm>
        </p:spPr>
        <p:txBody>
          <a:bodyPr>
            <a:normAutofit fontScale="90000"/>
          </a:bodyPr>
          <a:lstStyle/>
          <a:p>
            <a:r>
              <a:rPr lang="ru-RU" b="1" dirty="0"/>
              <a:t>Показатели эффективности деятельности РУМЦ</a:t>
            </a:r>
            <a:endParaRPr lang="ru-RU" dirty="0"/>
          </a:p>
        </p:txBody>
      </p:sp>
      <p:sp>
        <p:nvSpPr>
          <p:cNvPr id="3" name="Объект 2"/>
          <p:cNvSpPr>
            <a:spLocks noGrp="1"/>
          </p:cNvSpPr>
          <p:nvPr>
            <p:ph sz="quarter" idx="1"/>
          </p:nvPr>
        </p:nvSpPr>
        <p:spPr/>
        <p:txBody>
          <a:bodyPr/>
          <a:lstStyle/>
          <a:p>
            <a:endParaRPr lang="ru-RU" dirty="0"/>
          </a:p>
        </p:txBody>
      </p:sp>
      <p:sp>
        <p:nvSpPr>
          <p:cNvPr id="4" name="Скругленный прямоугольник 3"/>
          <p:cNvSpPr/>
          <p:nvPr/>
        </p:nvSpPr>
        <p:spPr>
          <a:xfrm>
            <a:off x="467544" y="1628800"/>
            <a:ext cx="8352928" cy="46805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b="1" dirty="0" smtClean="0">
                <a:solidFill>
                  <a:schemeClr val="bg1"/>
                </a:solidFill>
              </a:rPr>
              <a:t>1) </a:t>
            </a:r>
            <a:r>
              <a:rPr lang="ru-RU" sz="2000" dirty="0" smtClean="0"/>
              <a:t>доведение </a:t>
            </a:r>
            <a:r>
              <a:rPr lang="ru-RU" sz="2000" dirty="0"/>
              <a:t>доли специальностей/профессий по направлению подготовки кадров «Питание», по которым разработаны и апробированы адаптируемые образовательные программы и учебно-методические </a:t>
            </a:r>
            <a:r>
              <a:rPr lang="ru-RU" sz="2000" dirty="0" err="1"/>
              <a:t>комплексы</a:t>
            </a:r>
            <a:r>
              <a:rPr lang="ru-RU" sz="2000" b="1" dirty="0" err="1"/>
              <a:t>до</a:t>
            </a:r>
            <a:r>
              <a:rPr lang="ru-RU" sz="2000" b="1" dirty="0"/>
              <a:t> 100 % по итогам 2019 года; </a:t>
            </a:r>
            <a:endParaRPr lang="ru-RU" sz="2000" dirty="0"/>
          </a:p>
          <a:p>
            <a:r>
              <a:rPr lang="ru-RU" sz="2000" dirty="0" smtClean="0"/>
              <a:t>2) </a:t>
            </a:r>
            <a:r>
              <a:rPr lang="ru-RU" sz="2000" dirty="0"/>
              <a:t>доведение доли специальностей/профессий по направлению подготовки кадров «Питание», по которым разработаны контрольно-измерительные материалы и фонды оценочных средств для текущей, промежуточной и итоговой </a:t>
            </a:r>
            <a:r>
              <a:rPr lang="ru-RU" sz="2000" dirty="0" err="1"/>
              <a:t>аттестации</a:t>
            </a:r>
            <a:r>
              <a:rPr lang="ru-RU" sz="2000" b="1" dirty="0" err="1"/>
              <a:t>до</a:t>
            </a:r>
            <a:r>
              <a:rPr lang="ru-RU" sz="2000" b="1" dirty="0"/>
              <a:t> 100 % по итогам 2019 года; </a:t>
            </a:r>
            <a:endParaRPr lang="ru-RU" sz="2000" dirty="0"/>
          </a:p>
        </p:txBody>
      </p:sp>
    </p:spTree>
    <p:extLst>
      <p:ext uri="{BB962C8B-B14F-4D97-AF65-F5344CB8AC3E}">
        <p14:creationId xmlns:p14="http://schemas.microsoft.com/office/powerpoint/2010/main" val="21663469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332656"/>
            <a:ext cx="8534400" cy="792088"/>
          </a:xfrm>
        </p:spPr>
        <p:txBody>
          <a:bodyPr>
            <a:normAutofit fontScale="90000"/>
          </a:bodyPr>
          <a:lstStyle/>
          <a:p>
            <a:r>
              <a:rPr lang="ru-RU" b="1" dirty="0"/>
              <a:t>Показатели эффективности деятельности РУМЦ</a:t>
            </a:r>
            <a:endParaRPr lang="ru-RU" dirty="0"/>
          </a:p>
        </p:txBody>
      </p:sp>
      <p:sp>
        <p:nvSpPr>
          <p:cNvPr id="3" name="Объект 2"/>
          <p:cNvSpPr>
            <a:spLocks noGrp="1"/>
          </p:cNvSpPr>
          <p:nvPr>
            <p:ph sz="quarter" idx="1"/>
          </p:nvPr>
        </p:nvSpPr>
        <p:spPr/>
        <p:txBody>
          <a:bodyPr/>
          <a:lstStyle/>
          <a:p>
            <a:endParaRPr lang="ru-RU" dirty="0"/>
          </a:p>
        </p:txBody>
      </p:sp>
      <p:sp>
        <p:nvSpPr>
          <p:cNvPr id="4" name="Скругленный прямоугольник 3"/>
          <p:cNvSpPr/>
          <p:nvPr/>
        </p:nvSpPr>
        <p:spPr>
          <a:xfrm>
            <a:off x="467544" y="1628800"/>
            <a:ext cx="8352928" cy="46805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dirty="0" smtClean="0"/>
              <a:t>3) доведение  </a:t>
            </a:r>
            <a:r>
              <a:rPr lang="ru-RU" sz="2000" dirty="0"/>
              <a:t>доли разработанных  онлайн курсов (с использованием дистанционных технологий) по </a:t>
            </a:r>
            <a:r>
              <a:rPr lang="ru-RU" sz="2000" dirty="0" smtClean="0"/>
              <a:t>направлению подготовки </a:t>
            </a:r>
            <a:r>
              <a:rPr lang="ru-RU" sz="2000" dirty="0"/>
              <a:t>кадров «</a:t>
            </a:r>
            <a:r>
              <a:rPr lang="ru-RU" sz="2000" dirty="0" err="1"/>
              <a:t>Питание»</a:t>
            </a:r>
            <a:r>
              <a:rPr lang="ru-RU" sz="2000" b="1" dirty="0" err="1"/>
              <a:t>до</a:t>
            </a:r>
            <a:r>
              <a:rPr lang="ru-RU" sz="2000" b="1" dirty="0"/>
              <a:t> 100 % по итогам 2019 года; </a:t>
            </a:r>
            <a:endParaRPr lang="ru-RU" sz="2000" b="1" dirty="0" smtClean="0"/>
          </a:p>
          <a:p>
            <a:endParaRPr lang="ru-RU" sz="2000" dirty="0"/>
          </a:p>
          <a:p>
            <a:r>
              <a:rPr lang="ru-RU" sz="2000" dirty="0" smtClean="0"/>
              <a:t>4) увеличение </a:t>
            </a:r>
            <a:r>
              <a:rPr lang="ru-RU" sz="2000" dirty="0"/>
              <a:t>количества профессиональных образовательных организаций, включенных в сетевое взаимодействие по оказанию консалтинговых услуг по </a:t>
            </a:r>
            <a:r>
              <a:rPr lang="ru-RU" sz="2000" dirty="0" err="1"/>
              <a:t>направлениюподготовки</a:t>
            </a:r>
            <a:r>
              <a:rPr lang="ru-RU" sz="2000" dirty="0"/>
              <a:t> кадров «Питание», </a:t>
            </a:r>
            <a:r>
              <a:rPr lang="ru-RU" sz="2000" b="1" dirty="0"/>
              <a:t>до 10 единиц в  2019 году;</a:t>
            </a:r>
            <a:endParaRPr lang="ru-RU" sz="2000" dirty="0"/>
          </a:p>
        </p:txBody>
      </p:sp>
    </p:spTree>
    <p:extLst>
      <p:ext uri="{BB962C8B-B14F-4D97-AF65-F5344CB8AC3E}">
        <p14:creationId xmlns:p14="http://schemas.microsoft.com/office/powerpoint/2010/main" val="33031055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332656"/>
            <a:ext cx="8534400" cy="792088"/>
          </a:xfrm>
        </p:spPr>
        <p:txBody>
          <a:bodyPr>
            <a:normAutofit fontScale="90000"/>
          </a:bodyPr>
          <a:lstStyle/>
          <a:p>
            <a:r>
              <a:rPr lang="ru-RU" b="1" dirty="0"/>
              <a:t>Показатели эффективности деятельности РУМЦ</a:t>
            </a:r>
            <a:endParaRPr lang="ru-RU" dirty="0"/>
          </a:p>
        </p:txBody>
      </p:sp>
      <p:sp>
        <p:nvSpPr>
          <p:cNvPr id="3" name="Объект 2"/>
          <p:cNvSpPr>
            <a:spLocks noGrp="1"/>
          </p:cNvSpPr>
          <p:nvPr>
            <p:ph sz="quarter" idx="1"/>
          </p:nvPr>
        </p:nvSpPr>
        <p:spPr/>
        <p:txBody>
          <a:bodyPr/>
          <a:lstStyle/>
          <a:p>
            <a:endParaRPr lang="ru-RU" dirty="0"/>
          </a:p>
        </p:txBody>
      </p:sp>
      <p:sp>
        <p:nvSpPr>
          <p:cNvPr id="4" name="Скругленный прямоугольник 3"/>
          <p:cNvSpPr/>
          <p:nvPr/>
        </p:nvSpPr>
        <p:spPr>
          <a:xfrm>
            <a:off x="467544" y="1628800"/>
            <a:ext cx="8352928" cy="46805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dirty="0" smtClean="0"/>
              <a:t>5) Увеличение количества </a:t>
            </a:r>
            <a:r>
              <a:rPr lang="ru-RU" sz="2000" dirty="0"/>
              <a:t>разработанных программ повышения квалификации по вопросам инклюзивного образования по </a:t>
            </a:r>
            <a:r>
              <a:rPr lang="ru-RU" sz="2000" dirty="0" smtClean="0"/>
              <a:t>направлению подготовки </a:t>
            </a:r>
            <a:r>
              <a:rPr lang="ru-RU" sz="2000" dirty="0"/>
              <a:t>кадров «</a:t>
            </a:r>
            <a:r>
              <a:rPr lang="ru-RU" sz="2000" dirty="0" err="1"/>
              <a:t>Питание»</a:t>
            </a:r>
            <a:r>
              <a:rPr lang="ru-RU" sz="2000" b="1" dirty="0" err="1"/>
              <a:t>до</a:t>
            </a:r>
            <a:r>
              <a:rPr lang="ru-RU" sz="2000" b="1" dirty="0"/>
              <a:t> 4единиц в  2019 </a:t>
            </a:r>
            <a:r>
              <a:rPr lang="ru-RU" sz="2000" b="1" dirty="0" smtClean="0"/>
              <a:t>году;</a:t>
            </a:r>
          </a:p>
          <a:p>
            <a:endParaRPr lang="ru-RU" sz="2000" dirty="0"/>
          </a:p>
          <a:p>
            <a:r>
              <a:rPr lang="ru-RU" sz="2000" dirty="0" smtClean="0"/>
              <a:t>6)увеличение </a:t>
            </a:r>
            <a:r>
              <a:rPr lang="ru-RU" sz="2000" dirty="0"/>
              <a:t>численности руководящих и педагогических работников системы СПО, прошедших повышение квалификации по вопросам инклюзивного образования в </a:t>
            </a:r>
            <a:r>
              <a:rPr lang="ru-RU" sz="2000" dirty="0" err="1"/>
              <a:t>РУМЦпо</a:t>
            </a:r>
            <a:r>
              <a:rPr lang="ru-RU" sz="2000" dirty="0"/>
              <a:t> </a:t>
            </a:r>
            <a:r>
              <a:rPr lang="ru-RU" sz="2000" dirty="0" err="1"/>
              <a:t>направлениюподготовки</a:t>
            </a:r>
            <a:r>
              <a:rPr lang="ru-RU" sz="2000" dirty="0"/>
              <a:t> кадров «Питание», </a:t>
            </a:r>
            <a:r>
              <a:rPr lang="ru-RU" sz="2000" b="1" dirty="0"/>
              <a:t>до 150 человек по итогам 2019 года;</a:t>
            </a:r>
            <a:endParaRPr lang="ru-RU" sz="2000" dirty="0"/>
          </a:p>
        </p:txBody>
      </p:sp>
    </p:spTree>
    <p:extLst>
      <p:ext uri="{BB962C8B-B14F-4D97-AF65-F5344CB8AC3E}">
        <p14:creationId xmlns:p14="http://schemas.microsoft.com/office/powerpoint/2010/main" val="40348466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332656"/>
            <a:ext cx="8534400" cy="792088"/>
          </a:xfrm>
        </p:spPr>
        <p:txBody>
          <a:bodyPr>
            <a:normAutofit fontScale="90000"/>
          </a:bodyPr>
          <a:lstStyle/>
          <a:p>
            <a:r>
              <a:rPr lang="ru-RU" b="1" dirty="0"/>
              <a:t>Показатели эффективности деятельности РУМЦ</a:t>
            </a:r>
            <a:endParaRPr lang="ru-RU" dirty="0"/>
          </a:p>
        </p:txBody>
      </p:sp>
      <p:sp>
        <p:nvSpPr>
          <p:cNvPr id="3" name="Объект 2"/>
          <p:cNvSpPr>
            <a:spLocks noGrp="1"/>
          </p:cNvSpPr>
          <p:nvPr>
            <p:ph sz="quarter" idx="1"/>
          </p:nvPr>
        </p:nvSpPr>
        <p:spPr/>
        <p:txBody>
          <a:bodyPr/>
          <a:lstStyle/>
          <a:p>
            <a:endParaRPr lang="ru-RU" dirty="0"/>
          </a:p>
        </p:txBody>
      </p:sp>
      <p:sp>
        <p:nvSpPr>
          <p:cNvPr id="4" name="Скругленный прямоугольник 3"/>
          <p:cNvSpPr/>
          <p:nvPr/>
        </p:nvSpPr>
        <p:spPr>
          <a:xfrm>
            <a:off x="467544" y="1628800"/>
            <a:ext cx="8352928" cy="46805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dirty="0" smtClean="0"/>
              <a:t>7) доведение </a:t>
            </a:r>
            <a:r>
              <a:rPr lang="ru-RU" sz="2000" dirty="0"/>
              <a:t>доли студентов/выпускников профессиональных образовательных организаций, курируемых РУМЦ, </a:t>
            </a:r>
            <a:r>
              <a:rPr lang="ru-RU" sz="2000" b="1" dirty="0"/>
              <a:t>занявших призовые места на конкурсах профессионального мастерства </a:t>
            </a:r>
            <a:r>
              <a:rPr lang="ru-RU" sz="2000" dirty="0"/>
              <a:t>(уровня федерального округа, национального уровня), </a:t>
            </a:r>
            <a:r>
              <a:rPr lang="ru-RU" sz="2000" b="1" dirty="0"/>
              <a:t>до 2 % по итогам 2019 года</a:t>
            </a:r>
            <a:r>
              <a:rPr lang="ru-RU" sz="2000" b="1" dirty="0" smtClean="0"/>
              <a:t>;</a:t>
            </a:r>
          </a:p>
          <a:p>
            <a:endParaRPr lang="ru-RU" sz="2000" dirty="0"/>
          </a:p>
          <a:p>
            <a:r>
              <a:rPr lang="ru-RU" sz="2000" dirty="0" smtClean="0"/>
              <a:t>8) доведение </a:t>
            </a:r>
            <a:r>
              <a:rPr lang="ru-RU" sz="2000" dirty="0"/>
              <a:t>доли студентов профессиональных образовательных организаций, обучающихся по образовательным программам, в реализации которых участвуют работодатели, в общей численности студентов профессиональных образовательных организаций, </a:t>
            </a:r>
            <a:r>
              <a:rPr lang="ru-RU" sz="2000" b="1" dirty="0"/>
              <a:t>до 95 % по итогам 2019 года;</a:t>
            </a:r>
            <a:endParaRPr lang="ru-RU" sz="2000" dirty="0"/>
          </a:p>
        </p:txBody>
      </p:sp>
    </p:spTree>
    <p:extLst>
      <p:ext uri="{BB962C8B-B14F-4D97-AF65-F5344CB8AC3E}">
        <p14:creationId xmlns:p14="http://schemas.microsoft.com/office/powerpoint/2010/main" val="28874894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332656"/>
            <a:ext cx="8534400" cy="792088"/>
          </a:xfrm>
        </p:spPr>
        <p:txBody>
          <a:bodyPr>
            <a:normAutofit fontScale="90000"/>
          </a:bodyPr>
          <a:lstStyle/>
          <a:p>
            <a:r>
              <a:rPr lang="ru-RU" b="1" dirty="0"/>
              <a:t>Показатели эффективности деятельности РУМЦ</a:t>
            </a:r>
            <a:endParaRPr lang="ru-RU" dirty="0"/>
          </a:p>
        </p:txBody>
      </p:sp>
      <p:sp>
        <p:nvSpPr>
          <p:cNvPr id="3" name="Объект 2"/>
          <p:cNvSpPr>
            <a:spLocks noGrp="1"/>
          </p:cNvSpPr>
          <p:nvPr>
            <p:ph sz="quarter" idx="1"/>
          </p:nvPr>
        </p:nvSpPr>
        <p:spPr/>
        <p:txBody>
          <a:bodyPr/>
          <a:lstStyle/>
          <a:p>
            <a:endParaRPr lang="ru-RU" dirty="0"/>
          </a:p>
        </p:txBody>
      </p:sp>
      <p:sp>
        <p:nvSpPr>
          <p:cNvPr id="4" name="Скругленный прямоугольник 3"/>
          <p:cNvSpPr/>
          <p:nvPr/>
        </p:nvSpPr>
        <p:spPr>
          <a:xfrm>
            <a:off x="467544" y="1628800"/>
            <a:ext cx="8352928" cy="46805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dirty="0" smtClean="0"/>
              <a:t>9) Увеличение количества </a:t>
            </a:r>
            <a:r>
              <a:rPr lang="ru-RU" sz="2000" dirty="0"/>
              <a:t>кейсов, содержащих описание </a:t>
            </a:r>
            <a:r>
              <a:rPr lang="ru-RU" sz="2000" b="1" dirty="0"/>
              <a:t>лучших практик реализации инклюзивного образования </a:t>
            </a:r>
            <a:r>
              <a:rPr lang="ru-RU" sz="2000" dirty="0"/>
              <a:t>в системе среднего профессионального образования (в </a:t>
            </a:r>
            <a:r>
              <a:rPr lang="ru-RU" sz="2000" dirty="0" err="1"/>
              <a:t>т.ч</a:t>
            </a:r>
            <a:r>
              <a:rPr lang="ru-RU" sz="2000" dirty="0"/>
              <a:t>. в системе организации и проведения конкурсов профессионального мастерства)по </a:t>
            </a:r>
            <a:r>
              <a:rPr lang="ru-RU" sz="2000" dirty="0" smtClean="0"/>
              <a:t>направлению подготовки </a:t>
            </a:r>
            <a:r>
              <a:rPr lang="ru-RU" sz="2000" dirty="0"/>
              <a:t>кадров «Питание</a:t>
            </a:r>
            <a:r>
              <a:rPr lang="ru-RU" sz="2000" dirty="0" smtClean="0"/>
              <a:t>» </a:t>
            </a:r>
            <a:r>
              <a:rPr lang="ru-RU" sz="2000" b="1" dirty="0" smtClean="0"/>
              <a:t>до </a:t>
            </a:r>
            <a:r>
              <a:rPr lang="ru-RU" sz="2000" b="1" dirty="0"/>
              <a:t>5 единиц в  2019 году;</a:t>
            </a:r>
            <a:endParaRPr lang="ru-RU" sz="2000" dirty="0"/>
          </a:p>
          <a:p>
            <a:r>
              <a:rPr lang="ru-RU" sz="2000" dirty="0" smtClean="0"/>
              <a:t>10) доведение </a:t>
            </a:r>
            <a:r>
              <a:rPr lang="ru-RU" sz="2000" dirty="0"/>
              <a:t>доли образовательных организаций профессионального образования, </a:t>
            </a:r>
            <a:r>
              <a:rPr lang="ru-RU" sz="2000" b="1" dirty="0"/>
              <a:t>курируемых РУМЦ, в которых обеспечены условия</a:t>
            </a:r>
            <a:r>
              <a:rPr lang="ru-RU" sz="2000" dirty="0"/>
              <a:t> для получения среднего профессионального образования инвалидами и лицами с ограниченными возможностями здоровья, в том числе с использованием дистанционных образовательных технологий, </a:t>
            </a:r>
            <a:r>
              <a:rPr lang="ru-RU" sz="2000" b="1" dirty="0" smtClean="0"/>
              <a:t>до 70 </a:t>
            </a:r>
            <a:r>
              <a:rPr lang="ru-RU" sz="2000" b="1" dirty="0"/>
              <a:t>% по итогам 2019 года.</a:t>
            </a:r>
            <a:endParaRPr lang="ru-RU" sz="2000" dirty="0"/>
          </a:p>
        </p:txBody>
      </p:sp>
    </p:spTree>
    <p:extLst>
      <p:ext uri="{BB962C8B-B14F-4D97-AF65-F5344CB8AC3E}">
        <p14:creationId xmlns:p14="http://schemas.microsoft.com/office/powerpoint/2010/main" val="3413719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692696"/>
            <a:ext cx="8424936" cy="432048"/>
          </a:xfrm>
        </p:spPr>
        <p:txBody>
          <a:bodyPr>
            <a:noAutofit/>
          </a:bodyPr>
          <a:lstStyle/>
          <a:p>
            <a:r>
              <a:rPr lang="ru-RU" sz="2000" b="1" dirty="0" smtClean="0"/>
              <a:t>Нормативные основания создания РУМЦ</a:t>
            </a:r>
            <a:endParaRPr lang="ru-RU" sz="2000" b="1" dirty="0"/>
          </a:p>
        </p:txBody>
      </p:sp>
      <p:sp>
        <p:nvSpPr>
          <p:cNvPr id="4" name="Скругленный прямоугольник 3"/>
          <p:cNvSpPr/>
          <p:nvPr/>
        </p:nvSpPr>
        <p:spPr>
          <a:xfrm>
            <a:off x="950481" y="1196752"/>
            <a:ext cx="7560840"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ru-RU" dirty="0" smtClean="0">
              <a:solidFill>
                <a:srgbClr val="002060"/>
              </a:solidFill>
            </a:endParaRPr>
          </a:p>
          <a:p>
            <a:pPr marL="285750" indent="-285750" algn="ctr">
              <a:buFont typeface="Arial" pitchFamily="34" charset="0"/>
              <a:buChar char="•"/>
            </a:pPr>
            <a:endParaRPr lang="ru-RU" dirty="0">
              <a:solidFill>
                <a:srgbClr val="002060"/>
              </a:solidFill>
            </a:endParaRPr>
          </a:p>
          <a:p>
            <a:pPr algn="ctr"/>
            <a:r>
              <a:rPr lang="ru-RU" dirty="0" smtClean="0">
                <a:solidFill>
                  <a:srgbClr val="002060"/>
                </a:solidFill>
              </a:rPr>
              <a:t>Приказ ДОН от 22.02.2018г. №301 «О </a:t>
            </a:r>
            <a:r>
              <a:rPr lang="ru-RU" dirty="0">
                <a:solidFill>
                  <a:srgbClr val="002060"/>
                </a:solidFill>
              </a:rPr>
              <a:t>создании ресурсного учебно-методического центра инклюзивного образования по направлению «Питание» Костромской </a:t>
            </a:r>
            <a:r>
              <a:rPr lang="ru-RU" dirty="0" smtClean="0">
                <a:solidFill>
                  <a:srgbClr val="002060"/>
                </a:solidFill>
              </a:rPr>
              <a:t>области»</a:t>
            </a:r>
          </a:p>
          <a:p>
            <a:r>
              <a:rPr lang="ru-RU" dirty="0" smtClean="0"/>
              <a:t>1</a:t>
            </a:r>
            <a:endParaRPr lang="ru-RU" dirty="0">
              <a:solidFill>
                <a:srgbClr val="002060"/>
              </a:solidFill>
            </a:endParaRPr>
          </a:p>
          <a:p>
            <a:pPr algn="ctr"/>
            <a:endParaRPr lang="ru-RU" dirty="0">
              <a:solidFill>
                <a:srgbClr val="002060"/>
              </a:solidFill>
            </a:endParaRPr>
          </a:p>
        </p:txBody>
      </p:sp>
      <p:sp>
        <p:nvSpPr>
          <p:cNvPr id="5" name="Скругленный прямоугольник 4"/>
          <p:cNvSpPr/>
          <p:nvPr/>
        </p:nvSpPr>
        <p:spPr>
          <a:xfrm>
            <a:off x="986485" y="2852936"/>
            <a:ext cx="7488832" cy="32403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smtClean="0"/>
              <a:t>Приказываю:</a:t>
            </a:r>
          </a:p>
          <a:p>
            <a:r>
              <a:rPr lang="ru-RU" dirty="0" smtClean="0">
                <a:solidFill>
                  <a:srgbClr val="002060"/>
                </a:solidFill>
              </a:rPr>
              <a:t>1. </a:t>
            </a:r>
            <a:r>
              <a:rPr lang="ru-RU" b="1" dirty="0" smtClean="0">
                <a:solidFill>
                  <a:srgbClr val="002060"/>
                </a:solidFill>
              </a:rPr>
              <a:t>Создать ресурсный учебно-методический центр </a:t>
            </a:r>
            <a:r>
              <a:rPr lang="ru-RU" dirty="0" smtClean="0"/>
              <a:t>инклюзивного образования по направлению «Питание» Костромской области на базе областного государственного бюджетного профессионального образовательного учреждения «Костромской торгово-экономический колледж». </a:t>
            </a:r>
          </a:p>
          <a:p>
            <a:endParaRPr lang="ru-RU" dirty="0" smtClean="0"/>
          </a:p>
          <a:p>
            <a:r>
              <a:rPr lang="ru-RU" b="1" dirty="0" smtClean="0">
                <a:solidFill>
                  <a:srgbClr val="002060"/>
                </a:solidFill>
              </a:rPr>
              <a:t>2. Создать Совет по реализации Программы создания </a:t>
            </a:r>
            <a:r>
              <a:rPr lang="ru-RU" dirty="0" smtClean="0"/>
              <a:t>ресурсного учебно-методического центра инклюзивного образования по направлению «Питание» Костромской области.</a:t>
            </a:r>
          </a:p>
        </p:txBody>
      </p:sp>
    </p:spTree>
    <p:extLst>
      <p:ext uri="{BB962C8B-B14F-4D97-AF65-F5344CB8AC3E}">
        <p14:creationId xmlns:p14="http://schemas.microsoft.com/office/powerpoint/2010/main" val="21825638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404664"/>
            <a:ext cx="8424936" cy="1296144"/>
          </a:xfrm>
        </p:spPr>
        <p:txBody>
          <a:bodyPr>
            <a:noAutofit/>
          </a:bodyPr>
          <a:lstStyle/>
          <a:p>
            <a:r>
              <a:rPr lang="ru-RU" sz="2000" dirty="0" smtClean="0"/>
              <a:t>Департамент образования и науки Костромской области</a:t>
            </a:r>
            <a:br>
              <a:rPr lang="ru-RU" sz="2000" dirty="0" smtClean="0"/>
            </a:br>
            <a:r>
              <a:rPr lang="ru-RU" sz="2000" dirty="0" smtClean="0"/>
              <a:t>ОГБПОУ «Костромской торгово-экономический  колледж»</a:t>
            </a:r>
            <a:br>
              <a:rPr lang="ru-RU" sz="2000" dirty="0" smtClean="0"/>
            </a:br>
            <a:r>
              <a:rPr lang="ru-RU" sz="2000" dirty="0" smtClean="0"/>
              <a:t>Базовый центр содействия трудоустройству выпускников ПОО Костромской области</a:t>
            </a:r>
            <a:endParaRPr lang="ru-RU" sz="2000" dirty="0"/>
          </a:p>
        </p:txBody>
      </p:sp>
      <p:sp>
        <p:nvSpPr>
          <p:cNvPr id="4" name="Скругленный прямоугольник 3"/>
          <p:cNvSpPr/>
          <p:nvPr/>
        </p:nvSpPr>
        <p:spPr>
          <a:xfrm>
            <a:off x="899592" y="2924944"/>
            <a:ext cx="7560840" cy="2088232"/>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r>
              <a:rPr lang="ru-RU" sz="3200" b="1" dirty="0" smtClean="0">
                <a:solidFill>
                  <a:srgbClr val="002060"/>
                </a:solidFill>
              </a:rPr>
              <a:t>Спасибо за внимание!</a:t>
            </a:r>
            <a:endParaRPr lang="ru-RU" sz="3200" dirty="0">
              <a:solidFill>
                <a:srgbClr val="002060"/>
              </a:solidFill>
            </a:endParaRPr>
          </a:p>
          <a:p>
            <a:pPr algn="r"/>
            <a:endParaRPr lang="ru-RU" sz="1600" dirty="0" smtClean="0">
              <a:solidFill>
                <a:srgbClr val="002060"/>
              </a:solidFill>
            </a:endParaRPr>
          </a:p>
          <a:p>
            <a:pPr algn="ctr"/>
            <a:endParaRPr lang="ru-RU" dirty="0">
              <a:solidFill>
                <a:srgbClr val="002060"/>
              </a:solidFill>
            </a:endParaRPr>
          </a:p>
        </p:txBody>
      </p:sp>
    </p:spTree>
    <p:extLst>
      <p:ext uri="{BB962C8B-B14F-4D97-AF65-F5344CB8AC3E}">
        <p14:creationId xmlns:p14="http://schemas.microsoft.com/office/powerpoint/2010/main" val="42238995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692696"/>
            <a:ext cx="8424936" cy="432048"/>
          </a:xfrm>
        </p:spPr>
        <p:txBody>
          <a:bodyPr>
            <a:noAutofit/>
          </a:bodyPr>
          <a:lstStyle/>
          <a:p>
            <a:r>
              <a:rPr lang="ru-RU" sz="2000" b="1" dirty="0" smtClean="0"/>
              <a:t>Нормативные основания создания РУМЦ</a:t>
            </a:r>
            <a:endParaRPr lang="ru-RU" sz="2000" b="1" dirty="0"/>
          </a:p>
        </p:txBody>
      </p:sp>
      <p:sp>
        <p:nvSpPr>
          <p:cNvPr id="4" name="Скругленный прямоугольник 3"/>
          <p:cNvSpPr/>
          <p:nvPr/>
        </p:nvSpPr>
        <p:spPr>
          <a:xfrm>
            <a:off x="950481" y="1196752"/>
            <a:ext cx="7560840"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ru-RU" dirty="0" smtClean="0">
              <a:solidFill>
                <a:srgbClr val="002060"/>
              </a:solidFill>
            </a:endParaRPr>
          </a:p>
          <a:p>
            <a:pPr marL="285750" indent="-285750" algn="ctr">
              <a:buFont typeface="Arial" pitchFamily="34" charset="0"/>
              <a:buChar char="•"/>
            </a:pPr>
            <a:endParaRPr lang="ru-RU" dirty="0">
              <a:solidFill>
                <a:srgbClr val="002060"/>
              </a:solidFill>
            </a:endParaRPr>
          </a:p>
          <a:p>
            <a:pPr algn="ctr"/>
            <a:r>
              <a:rPr lang="ru-RU" dirty="0" smtClean="0">
                <a:solidFill>
                  <a:srgbClr val="002060"/>
                </a:solidFill>
              </a:rPr>
              <a:t>Приказ ДОН от 22.02.2018г. №301 «О </a:t>
            </a:r>
            <a:r>
              <a:rPr lang="ru-RU" dirty="0">
                <a:solidFill>
                  <a:srgbClr val="002060"/>
                </a:solidFill>
              </a:rPr>
              <a:t>создании ресурсного учебно-методического центра инклюзивного образования по направлению «Питание» Костромской </a:t>
            </a:r>
            <a:r>
              <a:rPr lang="ru-RU" dirty="0" smtClean="0">
                <a:solidFill>
                  <a:srgbClr val="002060"/>
                </a:solidFill>
              </a:rPr>
              <a:t>области»</a:t>
            </a:r>
          </a:p>
          <a:p>
            <a:r>
              <a:rPr lang="ru-RU" dirty="0" smtClean="0"/>
              <a:t>1</a:t>
            </a:r>
            <a:endParaRPr lang="ru-RU" dirty="0">
              <a:solidFill>
                <a:srgbClr val="002060"/>
              </a:solidFill>
            </a:endParaRPr>
          </a:p>
          <a:p>
            <a:pPr algn="ctr"/>
            <a:endParaRPr lang="ru-RU" dirty="0">
              <a:solidFill>
                <a:srgbClr val="002060"/>
              </a:solidFill>
            </a:endParaRPr>
          </a:p>
        </p:txBody>
      </p:sp>
      <p:sp>
        <p:nvSpPr>
          <p:cNvPr id="5" name="Скругленный прямоугольник 4"/>
          <p:cNvSpPr/>
          <p:nvPr/>
        </p:nvSpPr>
        <p:spPr>
          <a:xfrm>
            <a:off x="986485" y="2852936"/>
            <a:ext cx="7488832" cy="32403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smtClean="0"/>
              <a:t>2</a:t>
            </a:r>
            <a:r>
              <a:rPr lang="ru-RU" dirty="0"/>
              <a:t>. Утвердить:</a:t>
            </a:r>
          </a:p>
          <a:p>
            <a:r>
              <a:rPr lang="ru-RU" dirty="0">
                <a:solidFill>
                  <a:srgbClr val="002060"/>
                </a:solidFill>
              </a:rPr>
              <a:t>1) </a:t>
            </a:r>
            <a:r>
              <a:rPr lang="ru-RU" b="1" dirty="0">
                <a:solidFill>
                  <a:srgbClr val="002060"/>
                </a:solidFill>
              </a:rPr>
              <a:t>Положение о ресурсном учебно-методическом центре </a:t>
            </a:r>
            <a:r>
              <a:rPr lang="ru-RU" dirty="0"/>
              <a:t>инклюзивного образования по направлению «Питание» Костромской области, обеспечивающем создание условий для получения среднего профессионального образования инвалидами и людьми с ограниченными возможностями здоровья (приложение №1).</a:t>
            </a:r>
          </a:p>
          <a:p>
            <a:r>
              <a:rPr lang="ru-RU" dirty="0">
                <a:solidFill>
                  <a:srgbClr val="002060"/>
                </a:solidFill>
              </a:rPr>
              <a:t>2) </a:t>
            </a:r>
            <a:r>
              <a:rPr lang="ru-RU" b="1" dirty="0">
                <a:solidFill>
                  <a:srgbClr val="002060"/>
                </a:solidFill>
              </a:rPr>
              <a:t>Положение о Совете по реализации Программы создания </a:t>
            </a:r>
            <a:r>
              <a:rPr lang="ru-RU" dirty="0"/>
              <a:t>ресурсного учебно-методического центра инклюзивного образования по направлению «Питание» Костромской области (приложение №2).</a:t>
            </a:r>
          </a:p>
        </p:txBody>
      </p:sp>
    </p:spTree>
    <p:extLst>
      <p:ext uri="{BB962C8B-B14F-4D97-AF65-F5344CB8AC3E}">
        <p14:creationId xmlns:p14="http://schemas.microsoft.com/office/powerpoint/2010/main" val="3688253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692696"/>
            <a:ext cx="8424936" cy="432048"/>
          </a:xfrm>
        </p:spPr>
        <p:txBody>
          <a:bodyPr>
            <a:noAutofit/>
          </a:bodyPr>
          <a:lstStyle/>
          <a:p>
            <a:r>
              <a:rPr lang="ru-RU" sz="2000" b="1" dirty="0" smtClean="0"/>
              <a:t>Нормативные основания создания РУМЦ</a:t>
            </a:r>
            <a:endParaRPr lang="ru-RU" sz="2000" b="1" dirty="0"/>
          </a:p>
        </p:txBody>
      </p:sp>
      <p:sp>
        <p:nvSpPr>
          <p:cNvPr id="4" name="Скругленный прямоугольник 3"/>
          <p:cNvSpPr/>
          <p:nvPr/>
        </p:nvSpPr>
        <p:spPr>
          <a:xfrm>
            <a:off x="950481" y="1196752"/>
            <a:ext cx="7560840"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ru-RU" dirty="0" smtClean="0">
              <a:solidFill>
                <a:srgbClr val="002060"/>
              </a:solidFill>
            </a:endParaRPr>
          </a:p>
          <a:p>
            <a:pPr marL="285750" indent="-285750" algn="ctr">
              <a:buFont typeface="Arial" pitchFamily="34" charset="0"/>
              <a:buChar char="•"/>
            </a:pPr>
            <a:endParaRPr lang="ru-RU" dirty="0">
              <a:solidFill>
                <a:srgbClr val="002060"/>
              </a:solidFill>
            </a:endParaRPr>
          </a:p>
          <a:p>
            <a:pPr algn="ctr"/>
            <a:r>
              <a:rPr lang="ru-RU" dirty="0" smtClean="0">
                <a:solidFill>
                  <a:srgbClr val="002060"/>
                </a:solidFill>
              </a:rPr>
              <a:t>Приказ ДОН от 22.02.2018г. №301 «О </a:t>
            </a:r>
            <a:r>
              <a:rPr lang="ru-RU" dirty="0">
                <a:solidFill>
                  <a:srgbClr val="002060"/>
                </a:solidFill>
              </a:rPr>
              <a:t>создании ресурсного учебно-методического центра инклюзивного образования по направлению «Питание» Костромской </a:t>
            </a:r>
            <a:r>
              <a:rPr lang="ru-RU" dirty="0" smtClean="0">
                <a:solidFill>
                  <a:srgbClr val="002060"/>
                </a:solidFill>
              </a:rPr>
              <a:t>области»</a:t>
            </a:r>
          </a:p>
          <a:p>
            <a:r>
              <a:rPr lang="ru-RU" dirty="0" smtClean="0"/>
              <a:t>1</a:t>
            </a:r>
            <a:endParaRPr lang="ru-RU" dirty="0">
              <a:solidFill>
                <a:srgbClr val="002060"/>
              </a:solidFill>
            </a:endParaRPr>
          </a:p>
          <a:p>
            <a:pPr algn="ctr"/>
            <a:endParaRPr lang="ru-RU" dirty="0">
              <a:solidFill>
                <a:srgbClr val="002060"/>
              </a:solidFill>
            </a:endParaRPr>
          </a:p>
        </p:txBody>
      </p:sp>
      <p:sp>
        <p:nvSpPr>
          <p:cNvPr id="5" name="Скругленный прямоугольник 4"/>
          <p:cNvSpPr/>
          <p:nvPr/>
        </p:nvSpPr>
        <p:spPr>
          <a:xfrm>
            <a:off x="986485" y="2852936"/>
            <a:ext cx="7488832" cy="32403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900" dirty="0" smtClean="0"/>
              <a:t>2</a:t>
            </a:r>
            <a:r>
              <a:rPr lang="ru-RU" sz="1900" dirty="0"/>
              <a:t>. Утвердить:</a:t>
            </a:r>
          </a:p>
          <a:p>
            <a:r>
              <a:rPr lang="ru-RU" sz="1900" b="1" dirty="0">
                <a:solidFill>
                  <a:srgbClr val="002060"/>
                </a:solidFill>
              </a:rPr>
              <a:t>3) Состав Совета по реализации Программы </a:t>
            </a:r>
            <a:r>
              <a:rPr lang="ru-RU" sz="1900" dirty="0"/>
              <a:t>создания ресурсного учебно-методического центра инклюзивного образования по направлению «Питание» Костромской области </a:t>
            </a:r>
            <a:endParaRPr lang="ru-RU" sz="1900" dirty="0" smtClean="0"/>
          </a:p>
          <a:p>
            <a:r>
              <a:rPr lang="ru-RU" sz="1900" b="1" dirty="0" smtClean="0">
                <a:solidFill>
                  <a:srgbClr val="002060"/>
                </a:solidFill>
              </a:rPr>
              <a:t>4</a:t>
            </a:r>
            <a:r>
              <a:rPr lang="ru-RU" sz="1900" b="1" dirty="0">
                <a:solidFill>
                  <a:srgbClr val="002060"/>
                </a:solidFill>
              </a:rPr>
              <a:t>) Актуализированный план-график выполнения мероприятий </a:t>
            </a:r>
            <a:r>
              <a:rPr lang="ru-RU" sz="1900" dirty="0"/>
              <a:t>на 2018 год по созданию ресурсного учебно-методического центра инклюзивного образования по направлению «Питание» Костромской </a:t>
            </a:r>
            <a:r>
              <a:rPr lang="ru-RU" sz="1900" dirty="0" smtClean="0"/>
              <a:t>области</a:t>
            </a:r>
            <a:endParaRPr lang="ru-RU" sz="1900" dirty="0"/>
          </a:p>
        </p:txBody>
      </p:sp>
    </p:spTree>
    <p:extLst>
      <p:ext uri="{BB962C8B-B14F-4D97-AF65-F5344CB8AC3E}">
        <p14:creationId xmlns:p14="http://schemas.microsoft.com/office/powerpoint/2010/main" val="1617967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116632"/>
            <a:ext cx="8424936" cy="2016224"/>
          </a:xfrm>
        </p:spPr>
        <p:txBody>
          <a:bodyPr>
            <a:noAutofit/>
          </a:bodyPr>
          <a:lstStyle/>
          <a:p>
            <a:pPr algn="l"/>
            <a:r>
              <a:rPr lang="ru-RU" sz="2800" b="1" dirty="0" smtClean="0"/>
              <a:t>Основная </a:t>
            </a:r>
            <a:r>
              <a:rPr lang="ru-RU" sz="2800" b="1" dirty="0"/>
              <a:t>цель деятельности </a:t>
            </a:r>
            <a:r>
              <a:rPr lang="ru-RU" sz="2800" b="1" dirty="0" smtClean="0"/>
              <a:t>РУМЦ:</a:t>
            </a:r>
            <a:r>
              <a:rPr lang="ru-RU" sz="2800" dirty="0" smtClean="0">
                <a:solidFill>
                  <a:srgbClr val="002060"/>
                </a:solidFill>
              </a:rPr>
              <a:t> </a:t>
            </a:r>
            <a:r>
              <a:rPr lang="ru-RU" sz="2400" b="1" dirty="0">
                <a:solidFill>
                  <a:srgbClr val="002060"/>
                </a:solidFill>
              </a:rPr>
              <a:t>модернизация региональной системы инклюзивного профессионального образования </a:t>
            </a:r>
            <a:r>
              <a:rPr lang="ru-RU" sz="2400" b="1" dirty="0" smtClean="0">
                <a:solidFill>
                  <a:srgbClr val="002060"/>
                </a:solidFill>
              </a:rPr>
              <a:t>по направлению «Питание»</a:t>
            </a:r>
            <a:br>
              <a:rPr lang="ru-RU" sz="2400" b="1" dirty="0" smtClean="0">
                <a:solidFill>
                  <a:srgbClr val="002060"/>
                </a:solidFill>
              </a:rPr>
            </a:br>
            <a:r>
              <a:rPr lang="ru-RU" sz="2400" b="1" dirty="0" smtClean="0">
                <a:solidFill>
                  <a:srgbClr val="002060"/>
                </a:solidFill>
              </a:rPr>
              <a:t>Костромской </a:t>
            </a:r>
            <a:r>
              <a:rPr lang="ru-RU" sz="2400" b="1" dirty="0">
                <a:solidFill>
                  <a:srgbClr val="002060"/>
                </a:solidFill>
              </a:rPr>
              <a:t>области </a:t>
            </a:r>
            <a:r>
              <a:rPr lang="ru-RU" sz="2400" b="1" dirty="0" smtClean="0">
                <a:solidFill>
                  <a:srgbClr val="002060"/>
                </a:solidFill>
              </a:rPr>
              <a:t>посредством</a:t>
            </a:r>
            <a:r>
              <a:rPr lang="ru-RU" sz="2400" b="1" dirty="0">
                <a:solidFill>
                  <a:srgbClr val="002060"/>
                </a:solidFill>
              </a:rPr>
              <a:t>:</a:t>
            </a:r>
          </a:p>
        </p:txBody>
      </p:sp>
      <p:sp>
        <p:nvSpPr>
          <p:cNvPr id="4" name="Скругленный прямоугольник 3"/>
          <p:cNvSpPr/>
          <p:nvPr/>
        </p:nvSpPr>
        <p:spPr>
          <a:xfrm>
            <a:off x="899592" y="2924944"/>
            <a:ext cx="7560840" cy="3168352"/>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r>
              <a:rPr lang="ru-RU" sz="2000" dirty="0" smtClean="0">
                <a:solidFill>
                  <a:srgbClr val="002060"/>
                </a:solidFill>
              </a:rPr>
              <a:t>-</a:t>
            </a:r>
            <a:r>
              <a:rPr lang="ru-RU" sz="2000" b="1" dirty="0" smtClean="0">
                <a:solidFill>
                  <a:srgbClr val="002060"/>
                </a:solidFill>
              </a:rPr>
              <a:t>совершенствования</a:t>
            </a:r>
            <a:r>
              <a:rPr lang="ru-RU" sz="2000" dirty="0" smtClean="0">
                <a:solidFill>
                  <a:srgbClr val="002060"/>
                </a:solidFill>
              </a:rPr>
              <a:t> </a:t>
            </a:r>
            <a:r>
              <a:rPr lang="ru-RU" sz="2000" dirty="0">
                <a:solidFill>
                  <a:srgbClr val="002060"/>
                </a:solidFill>
              </a:rPr>
              <a:t>образовательной, инновационной, методической </a:t>
            </a:r>
            <a:r>
              <a:rPr lang="ru-RU" sz="2000" dirty="0" smtClean="0">
                <a:solidFill>
                  <a:srgbClr val="002060"/>
                </a:solidFill>
              </a:rPr>
              <a:t>деятельности;</a:t>
            </a:r>
          </a:p>
          <a:p>
            <a:r>
              <a:rPr lang="ru-RU" sz="2000" dirty="0">
                <a:solidFill>
                  <a:srgbClr val="002060"/>
                </a:solidFill>
              </a:rPr>
              <a:t>-</a:t>
            </a:r>
            <a:r>
              <a:rPr lang="ru-RU" sz="2000" b="1" dirty="0" smtClean="0">
                <a:solidFill>
                  <a:srgbClr val="002060"/>
                </a:solidFill>
              </a:rPr>
              <a:t>консолидации</a:t>
            </a:r>
            <a:r>
              <a:rPr lang="ru-RU" sz="2000" dirty="0" smtClean="0">
                <a:solidFill>
                  <a:srgbClr val="002060"/>
                </a:solidFill>
              </a:rPr>
              <a:t> </a:t>
            </a:r>
            <a:r>
              <a:rPr lang="ru-RU" sz="2000" dirty="0">
                <a:solidFill>
                  <a:srgbClr val="002060"/>
                </a:solidFill>
              </a:rPr>
              <a:t>базовых профессиональных образовательных организаций и образовательных организаций, реализующих программы среднего профессионального образования по направлению «Питание</a:t>
            </a:r>
            <a:r>
              <a:rPr lang="ru-RU" sz="2000" dirty="0" smtClean="0">
                <a:solidFill>
                  <a:srgbClr val="002060"/>
                </a:solidFill>
              </a:rPr>
              <a:t>»;</a:t>
            </a:r>
            <a:endParaRPr lang="ru-RU" sz="2000" dirty="0">
              <a:solidFill>
                <a:srgbClr val="002060"/>
              </a:solidFill>
            </a:endParaRPr>
          </a:p>
          <a:p>
            <a:r>
              <a:rPr lang="ru-RU" sz="2000" dirty="0" smtClean="0">
                <a:solidFill>
                  <a:srgbClr val="002060"/>
                </a:solidFill>
              </a:rPr>
              <a:t>-</a:t>
            </a:r>
            <a:r>
              <a:rPr lang="ru-RU" sz="2000" b="1" dirty="0" smtClean="0">
                <a:solidFill>
                  <a:srgbClr val="002060"/>
                </a:solidFill>
              </a:rPr>
              <a:t>эффективное  использование ресурсов</a:t>
            </a:r>
            <a:r>
              <a:rPr lang="ru-RU" sz="2000" dirty="0" smtClean="0">
                <a:solidFill>
                  <a:srgbClr val="002060"/>
                </a:solidFill>
              </a:rPr>
              <a:t>. </a:t>
            </a:r>
            <a:endParaRPr lang="ru-RU" sz="2000" dirty="0">
              <a:solidFill>
                <a:srgbClr val="002060"/>
              </a:solidFill>
            </a:endParaRPr>
          </a:p>
        </p:txBody>
      </p:sp>
    </p:spTree>
    <p:extLst>
      <p:ext uri="{BB962C8B-B14F-4D97-AF65-F5344CB8AC3E}">
        <p14:creationId xmlns:p14="http://schemas.microsoft.com/office/powerpoint/2010/main" val="34434325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116632"/>
            <a:ext cx="8424936" cy="504056"/>
          </a:xfrm>
        </p:spPr>
        <p:txBody>
          <a:bodyPr>
            <a:noAutofit/>
          </a:bodyPr>
          <a:lstStyle/>
          <a:p>
            <a:r>
              <a:rPr lang="ru-RU" sz="2800" b="1" dirty="0" smtClean="0"/>
              <a:t>Задачи деятельности РУМЦ:</a:t>
            </a:r>
            <a:endParaRPr lang="ru-RU" sz="2400" b="1" dirty="0">
              <a:solidFill>
                <a:srgbClr val="002060"/>
              </a:solidFill>
            </a:endParaRPr>
          </a:p>
        </p:txBody>
      </p:sp>
      <p:sp>
        <p:nvSpPr>
          <p:cNvPr id="4" name="Скругленный прямоугольник 3"/>
          <p:cNvSpPr/>
          <p:nvPr/>
        </p:nvSpPr>
        <p:spPr>
          <a:xfrm>
            <a:off x="755576" y="620688"/>
            <a:ext cx="8064896" cy="5626872"/>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r>
              <a:rPr lang="ru-RU" sz="1700" dirty="0" smtClean="0">
                <a:solidFill>
                  <a:srgbClr val="002060"/>
                </a:solidFill>
              </a:rPr>
              <a:t>1) </a:t>
            </a:r>
            <a:r>
              <a:rPr lang="ru-RU" sz="1700" b="1" dirty="0" smtClean="0">
                <a:solidFill>
                  <a:srgbClr val="002060"/>
                </a:solidFill>
              </a:rPr>
              <a:t>создание</a:t>
            </a:r>
            <a:r>
              <a:rPr lang="ru-RU" sz="1700" dirty="0" smtClean="0">
                <a:solidFill>
                  <a:srgbClr val="002060"/>
                </a:solidFill>
              </a:rPr>
              <a:t> </a:t>
            </a:r>
            <a:r>
              <a:rPr lang="ru-RU" sz="1700" dirty="0">
                <a:solidFill>
                  <a:srgbClr val="002060"/>
                </a:solidFill>
              </a:rPr>
              <a:t>в Костромской области </a:t>
            </a:r>
            <a:r>
              <a:rPr lang="ru-RU" sz="1700" b="1" dirty="0">
                <a:solidFill>
                  <a:srgbClr val="002060"/>
                </a:solidFill>
              </a:rPr>
              <a:t>развитой инфраструктуры </a:t>
            </a:r>
            <a:r>
              <a:rPr lang="ru-RU" sz="1700" dirty="0">
                <a:solidFill>
                  <a:srgbClr val="002060"/>
                </a:solidFill>
              </a:rPr>
              <a:t>региональной системы инклюзивного профессионального образования Костромской области по направлению подготовки кадров «Питание</a:t>
            </a:r>
            <a:r>
              <a:rPr lang="ru-RU" sz="1700" dirty="0" smtClean="0">
                <a:solidFill>
                  <a:srgbClr val="002060"/>
                </a:solidFill>
              </a:rPr>
              <a:t>»;</a:t>
            </a:r>
            <a:endParaRPr lang="ru-RU" sz="1700" dirty="0">
              <a:solidFill>
                <a:srgbClr val="002060"/>
              </a:solidFill>
            </a:endParaRPr>
          </a:p>
          <a:p>
            <a:r>
              <a:rPr lang="ru-RU" sz="1700" dirty="0" smtClean="0">
                <a:solidFill>
                  <a:srgbClr val="002060"/>
                </a:solidFill>
              </a:rPr>
              <a:t>2)  </a:t>
            </a:r>
            <a:r>
              <a:rPr lang="ru-RU" sz="1700" b="1" dirty="0" smtClean="0">
                <a:solidFill>
                  <a:srgbClr val="002060"/>
                </a:solidFill>
              </a:rPr>
              <a:t>обеспечение </a:t>
            </a:r>
            <a:r>
              <a:rPr lang="ru-RU" sz="1700" b="1" dirty="0">
                <a:solidFill>
                  <a:srgbClr val="002060"/>
                </a:solidFill>
              </a:rPr>
              <a:t>доступности и качества </a:t>
            </a:r>
            <a:r>
              <a:rPr lang="ru-RU" sz="1700" dirty="0">
                <a:solidFill>
                  <a:srgbClr val="002060"/>
                </a:solidFill>
              </a:rPr>
              <a:t>инклюзивного профессионального образования Костромской области по направлению подготовки кадров «Питание</a:t>
            </a:r>
            <a:r>
              <a:rPr lang="ru-RU" sz="1700" dirty="0" smtClean="0">
                <a:solidFill>
                  <a:srgbClr val="002060"/>
                </a:solidFill>
              </a:rPr>
              <a:t>»;</a:t>
            </a:r>
            <a:endParaRPr lang="ru-RU" sz="1700" dirty="0">
              <a:solidFill>
                <a:srgbClr val="002060"/>
              </a:solidFill>
            </a:endParaRPr>
          </a:p>
          <a:p>
            <a:r>
              <a:rPr lang="ru-RU" sz="1700" dirty="0">
                <a:solidFill>
                  <a:srgbClr val="002060"/>
                </a:solidFill>
              </a:rPr>
              <a:t>3) </a:t>
            </a:r>
            <a:r>
              <a:rPr lang="ru-RU" sz="1700" b="1" dirty="0">
                <a:solidFill>
                  <a:srgbClr val="002060"/>
                </a:solidFill>
              </a:rPr>
              <a:t>развитие механизмов сетевого взаимодействия </a:t>
            </a:r>
            <a:r>
              <a:rPr lang="ru-RU" sz="1700" dirty="0">
                <a:solidFill>
                  <a:srgbClr val="002060"/>
                </a:solidFill>
              </a:rPr>
              <a:t>в региональной системе инклюзивного профессионального образования Костромской области по направлению подготовки кадров «Питание»;</a:t>
            </a:r>
          </a:p>
          <a:p>
            <a:r>
              <a:rPr lang="ru-RU" sz="1700" dirty="0">
                <a:solidFill>
                  <a:srgbClr val="002060"/>
                </a:solidFill>
              </a:rPr>
              <a:t>4) </a:t>
            </a:r>
            <a:r>
              <a:rPr lang="ru-RU" sz="1700" b="1" dirty="0">
                <a:solidFill>
                  <a:srgbClr val="002060"/>
                </a:solidFill>
              </a:rPr>
              <a:t>обеспечение готовности руководящих и педагогических работников</a:t>
            </a:r>
            <a:r>
              <a:rPr lang="ru-RU" sz="1700" dirty="0">
                <a:solidFill>
                  <a:srgbClr val="002060"/>
                </a:solidFill>
              </a:rPr>
              <a:t> к осуществлению профессиональной деятельности в условиях региональной системы инклюзивного профессионального образования Костромской области по направлению подготовки кадров «Питание»;</a:t>
            </a:r>
          </a:p>
          <a:p>
            <a:r>
              <a:rPr lang="ru-RU" sz="1700" dirty="0">
                <a:solidFill>
                  <a:srgbClr val="002060"/>
                </a:solidFill>
              </a:rPr>
              <a:t>5) </a:t>
            </a:r>
            <a:r>
              <a:rPr lang="ru-RU" sz="1700" b="1" dirty="0">
                <a:solidFill>
                  <a:srgbClr val="C00000"/>
                </a:solidFill>
              </a:rPr>
              <a:t>формирование современной системы сопровождения и карьерного развития выпускников </a:t>
            </a:r>
            <a:r>
              <a:rPr lang="ru-RU" sz="1700" dirty="0">
                <a:solidFill>
                  <a:srgbClr val="002060"/>
                </a:solidFill>
              </a:rPr>
              <a:t>из числа инвалидов и лиц с ограниченными возможностями здоровья по направлению «Питание», </a:t>
            </a:r>
            <a:r>
              <a:rPr lang="ru-RU" sz="1700" dirty="0" smtClean="0">
                <a:solidFill>
                  <a:srgbClr val="002060"/>
                </a:solidFill>
              </a:rPr>
              <a:t>6) </a:t>
            </a:r>
            <a:r>
              <a:rPr lang="ru-RU" sz="1700" b="1" dirty="0" smtClean="0">
                <a:solidFill>
                  <a:srgbClr val="C00000"/>
                </a:solidFill>
              </a:rPr>
              <a:t>закрепление </a:t>
            </a:r>
            <a:r>
              <a:rPr lang="ru-RU" sz="1700" b="1" dirty="0">
                <a:solidFill>
                  <a:srgbClr val="C00000"/>
                </a:solidFill>
              </a:rPr>
              <a:t>их на рабочих местах предприятий</a:t>
            </a:r>
            <a:r>
              <a:rPr lang="ru-RU" sz="1700" dirty="0">
                <a:solidFill>
                  <a:srgbClr val="002060"/>
                </a:solidFill>
              </a:rPr>
              <a:t>.</a:t>
            </a:r>
          </a:p>
        </p:txBody>
      </p:sp>
    </p:spTree>
    <p:extLst>
      <p:ext uri="{BB962C8B-B14F-4D97-AF65-F5344CB8AC3E}">
        <p14:creationId xmlns:p14="http://schemas.microsoft.com/office/powerpoint/2010/main" val="1165316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116632"/>
            <a:ext cx="8424936" cy="864096"/>
          </a:xfrm>
        </p:spPr>
        <p:txBody>
          <a:bodyPr>
            <a:noAutofit/>
          </a:bodyPr>
          <a:lstStyle/>
          <a:p>
            <a:r>
              <a:rPr lang="ru-RU" sz="2800" b="1" dirty="0"/>
              <a:t>Основные направления деятельности</a:t>
            </a:r>
            <a:r>
              <a:rPr lang="ru-RU" sz="2800" dirty="0"/>
              <a:t> </a:t>
            </a:r>
            <a:r>
              <a:rPr lang="ru-RU" sz="2800" b="1" dirty="0" smtClean="0"/>
              <a:t>РУМЦ:</a:t>
            </a:r>
            <a:endParaRPr lang="ru-RU" sz="2400" b="1" dirty="0">
              <a:solidFill>
                <a:srgbClr val="002060"/>
              </a:solidFill>
            </a:endParaRPr>
          </a:p>
        </p:txBody>
      </p:sp>
      <p:sp>
        <p:nvSpPr>
          <p:cNvPr id="4" name="Скругленный прямоугольник 3"/>
          <p:cNvSpPr/>
          <p:nvPr/>
        </p:nvSpPr>
        <p:spPr>
          <a:xfrm>
            <a:off x="755576" y="980728"/>
            <a:ext cx="8064896" cy="5410848"/>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r>
              <a:rPr lang="ru-RU" b="1" dirty="0">
                <a:solidFill>
                  <a:srgbClr val="C00000"/>
                </a:solidFill>
              </a:rPr>
              <a:t>Направление № </a:t>
            </a:r>
            <a:r>
              <a:rPr lang="ru-RU" b="1" dirty="0" smtClean="0">
                <a:solidFill>
                  <a:srgbClr val="C00000"/>
                </a:solidFill>
              </a:rPr>
              <a:t>1:</a:t>
            </a:r>
            <a:endParaRPr lang="ru-RU" b="1" dirty="0">
              <a:solidFill>
                <a:srgbClr val="C00000"/>
              </a:solidFill>
            </a:endParaRPr>
          </a:p>
          <a:p>
            <a:r>
              <a:rPr lang="ru-RU" b="1" dirty="0" smtClean="0">
                <a:solidFill>
                  <a:srgbClr val="C00000"/>
                </a:solidFill>
              </a:rPr>
              <a:t>учебно-методическая</a:t>
            </a:r>
            <a:r>
              <a:rPr lang="ru-RU" b="1" dirty="0">
                <a:solidFill>
                  <a:srgbClr val="C00000"/>
                </a:solidFill>
              </a:rPr>
              <a:t>, консалтинговая и информационно-аналитическая деятельность</a:t>
            </a:r>
            <a:r>
              <a:rPr lang="ru-RU" b="1" dirty="0" smtClean="0">
                <a:solidFill>
                  <a:srgbClr val="C00000"/>
                </a:solidFill>
              </a:rPr>
              <a:t>:</a:t>
            </a:r>
            <a:endParaRPr lang="ru-RU" b="1" dirty="0">
              <a:solidFill>
                <a:srgbClr val="C00000"/>
              </a:solidFill>
            </a:endParaRPr>
          </a:p>
          <a:p>
            <a:r>
              <a:rPr lang="ru-RU" sz="1700" dirty="0">
                <a:solidFill>
                  <a:schemeClr val="accent5">
                    <a:lumMod val="50000"/>
                  </a:schemeClr>
                </a:solidFill>
              </a:rPr>
              <a:t>- </a:t>
            </a:r>
            <a:r>
              <a:rPr lang="ru-RU" sz="1700" b="1" dirty="0">
                <a:solidFill>
                  <a:schemeClr val="accent5">
                    <a:lumMod val="50000"/>
                  </a:schemeClr>
                </a:solidFill>
              </a:rPr>
              <a:t>организация и функционирование консультационного пункта </a:t>
            </a:r>
            <a:r>
              <a:rPr lang="ru-RU" sz="1700" dirty="0">
                <a:solidFill>
                  <a:schemeClr val="accent5">
                    <a:lumMod val="50000"/>
                  </a:schemeClr>
                </a:solidFill>
              </a:rPr>
              <a:t>для инвалидов и лиц с ограниченными возможностями здоровья, их родителей (законных представителей) по вопросам получения на территории Костромской области среднего профессионального образования по направлению «Питание», обучения по программам профессионального обучения, дополнительным профессиональным образовательным программам, программам профессиональной подготовки, </a:t>
            </a:r>
            <a:r>
              <a:rPr lang="ru-RU" sz="1700" b="1" dirty="0">
                <a:solidFill>
                  <a:schemeClr val="accent5">
                    <a:lumMod val="50000"/>
                  </a:schemeClr>
                </a:solidFill>
              </a:rPr>
              <a:t>по вопросам трудоустройства; </a:t>
            </a:r>
          </a:p>
          <a:p>
            <a:r>
              <a:rPr lang="ru-RU" sz="1700" b="1" dirty="0">
                <a:solidFill>
                  <a:schemeClr val="accent5">
                    <a:lumMod val="50000"/>
                  </a:schemeClr>
                </a:solidFill>
              </a:rPr>
              <a:t>- содействие трудоустройству и профессиональной адаптации </a:t>
            </a:r>
            <a:r>
              <a:rPr lang="ru-RU" sz="1700" dirty="0">
                <a:solidFill>
                  <a:schemeClr val="accent5">
                    <a:lumMod val="50000"/>
                  </a:schemeClr>
                </a:solidFill>
              </a:rPr>
              <a:t>инвалидов и лиц с ограниченными возможностями здоровья по направлению «Питание»</a:t>
            </a:r>
            <a:r>
              <a:rPr lang="ru-RU" sz="1700" b="1" dirty="0">
                <a:solidFill>
                  <a:schemeClr val="accent5">
                    <a:lumMod val="50000"/>
                  </a:schemeClr>
                </a:solidFill>
              </a:rPr>
              <a:t> на региональном рынке труда;</a:t>
            </a:r>
          </a:p>
          <a:p>
            <a:r>
              <a:rPr lang="ru-RU" sz="1700" dirty="0">
                <a:solidFill>
                  <a:schemeClr val="accent5">
                    <a:lumMod val="50000"/>
                  </a:schemeClr>
                </a:solidFill>
              </a:rPr>
              <a:t>- </a:t>
            </a:r>
            <a:r>
              <a:rPr lang="ru-RU" sz="1700" b="1" dirty="0">
                <a:solidFill>
                  <a:schemeClr val="accent5">
                    <a:lumMod val="50000"/>
                  </a:schemeClr>
                </a:solidFill>
              </a:rPr>
              <a:t>проведение </a:t>
            </a:r>
            <a:r>
              <a:rPr lang="ru-RU" sz="1700" b="1" dirty="0" err="1">
                <a:solidFill>
                  <a:schemeClr val="accent5">
                    <a:lumMod val="50000"/>
                  </a:schemeClr>
                </a:solidFill>
              </a:rPr>
              <a:t>профориентационных</a:t>
            </a:r>
            <a:r>
              <a:rPr lang="ru-RU" sz="1700" b="1" dirty="0">
                <a:solidFill>
                  <a:schemeClr val="accent5">
                    <a:lumMod val="50000"/>
                  </a:schemeClr>
                </a:solidFill>
              </a:rPr>
              <a:t> мероприятий</a:t>
            </a:r>
            <a:r>
              <a:rPr lang="ru-RU" sz="1700" dirty="0">
                <a:solidFill>
                  <a:schemeClr val="accent5">
                    <a:lumMod val="50000"/>
                  </a:schemeClr>
                </a:solidFill>
              </a:rPr>
              <a:t>, направленных на популяризацию различных форм получения в Костромской области среднего профессионального образования инвалидами и лицами с ограниченными возможностями здоровья по направлению «Питание</a:t>
            </a:r>
            <a:r>
              <a:rPr lang="ru-RU" sz="1700" dirty="0" smtClean="0">
                <a:solidFill>
                  <a:schemeClr val="accent5">
                    <a:lumMod val="50000"/>
                  </a:schemeClr>
                </a:solidFill>
              </a:rPr>
              <a:t>»</a:t>
            </a:r>
            <a:endParaRPr lang="ru-RU" sz="1700" dirty="0">
              <a:solidFill>
                <a:schemeClr val="accent5">
                  <a:lumMod val="50000"/>
                </a:schemeClr>
              </a:solidFill>
            </a:endParaRPr>
          </a:p>
        </p:txBody>
      </p:sp>
    </p:spTree>
    <p:extLst>
      <p:ext uri="{BB962C8B-B14F-4D97-AF65-F5344CB8AC3E}">
        <p14:creationId xmlns:p14="http://schemas.microsoft.com/office/powerpoint/2010/main" val="20570559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116632"/>
            <a:ext cx="8424936" cy="864096"/>
          </a:xfrm>
        </p:spPr>
        <p:txBody>
          <a:bodyPr>
            <a:noAutofit/>
          </a:bodyPr>
          <a:lstStyle/>
          <a:p>
            <a:r>
              <a:rPr lang="ru-RU" sz="2800" b="1" dirty="0"/>
              <a:t>Основные направления деятельности</a:t>
            </a:r>
            <a:r>
              <a:rPr lang="ru-RU" sz="2800" dirty="0"/>
              <a:t> </a:t>
            </a:r>
            <a:r>
              <a:rPr lang="ru-RU" sz="2800" b="1" dirty="0" smtClean="0"/>
              <a:t>РУМЦ:</a:t>
            </a:r>
            <a:endParaRPr lang="ru-RU" sz="2400" b="1" dirty="0">
              <a:solidFill>
                <a:srgbClr val="002060"/>
              </a:solidFill>
            </a:endParaRPr>
          </a:p>
        </p:txBody>
      </p:sp>
      <p:sp>
        <p:nvSpPr>
          <p:cNvPr id="4" name="Скругленный прямоугольник 3"/>
          <p:cNvSpPr/>
          <p:nvPr/>
        </p:nvSpPr>
        <p:spPr>
          <a:xfrm>
            <a:off x="755576" y="980728"/>
            <a:ext cx="8064896" cy="5410848"/>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r>
              <a:rPr lang="ru-RU" b="1" dirty="0">
                <a:solidFill>
                  <a:srgbClr val="C00000"/>
                </a:solidFill>
              </a:rPr>
              <a:t>Направление № </a:t>
            </a:r>
            <a:r>
              <a:rPr lang="ru-RU" b="1" dirty="0" smtClean="0">
                <a:solidFill>
                  <a:srgbClr val="C00000"/>
                </a:solidFill>
              </a:rPr>
              <a:t>1:</a:t>
            </a:r>
            <a:endParaRPr lang="ru-RU" b="1" dirty="0">
              <a:solidFill>
                <a:srgbClr val="C00000"/>
              </a:solidFill>
            </a:endParaRPr>
          </a:p>
          <a:p>
            <a:r>
              <a:rPr lang="ru-RU" b="1" dirty="0" smtClean="0">
                <a:solidFill>
                  <a:srgbClr val="C00000"/>
                </a:solidFill>
              </a:rPr>
              <a:t>учебно-методическая</a:t>
            </a:r>
            <a:r>
              <a:rPr lang="ru-RU" b="1" dirty="0">
                <a:solidFill>
                  <a:srgbClr val="C00000"/>
                </a:solidFill>
              </a:rPr>
              <a:t>, консалтинговая и информационно-аналитическая деятельность</a:t>
            </a:r>
            <a:r>
              <a:rPr lang="ru-RU" b="1" dirty="0" smtClean="0">
                <a:solidFill>
                  <a:srgbClr val="C00000"/>
                </a:solidFill>
              </a:rPr>
              <a:t>:</a:t>
            </a:r>
          </a:p>
          <a:p>
            <a:endParaRPr lang="ru-RU" b="1" dirty="0">
              <a:solidFill>
                <a:srgbClr val="C00000"/>
              </a:solidFill>
            </a:endParaRPr>
          </a:p>
          <a:p>
            <a:r>
              <a:rPr lang="ru-RU" sz="1600" dirty="0">
                <a:solidFill>
                  <a:schemeClr val="accent5">
                    <a:lumMod val="50000"/>
                  </a:schemeClr>
                </a:solidFill>
              </a:rPr>
              <a:t>- </a:t>
            </a:r>
            <a:r>
              <a:rPr lang="ru-RU" sz="1600" b="1" dirty="0">
                <a:solidFill>
                  <a:schemeClr val="accent5">
                    <a:lumMod val="50000"/>
                  </a:schemeClr>
                </a:solidFill>
              </a:rPr>
              <a:t>формирование банка адаптированных образовательных программ </a:t>
            </a:r>
            <a:r>
              <a:rPr lang="ru-RU" sz="1600" dirty="0">
                <a:solidFill>
                  <a:schemeClr val="accent5">
                    <a:lumMod val="50000"/>
                  </a:schemeClr>
                </a:solidFill>
              </a:rPr>
              <a:t>по профессиям и специальностям по направлению «Питание», контрольно-измерительных материалов, фондов оценочных средств, онлайн-курсов, программ конкурсов профессионального мастерства среди обучающихся инвалидов и лиц с ограниченными возможностями здоровья, кейсов, содержащих описание лучших практик реализации инклюзивного образования в системе среднего профессионального образования; </a:t>
            </a:r>
          </a:p>
          <a:p>
            <a:r>
              <a:rPr lang="ru-RU" sz="1600" b="1" dirty="0">
                <a:solidFill>
                  <a:schemeClr val="accent5">
                    <a:lumMod val="50000"/>
                  </a:schemeClr>
                </a:solidFill>
              </a:rPr>
              <a:t>- разработка и реализация программ повышения квалификации, стажировок</a:t>
            </a:r>
            <a:r>
              <a:rPr lang="ru-RU" sz="1600" dirty="0">
                <a:solidFill>
                  <a:schemeClr val="accent5">
                    <a:lumMod val="50000"/>
                  </a:schemeClr>
                </a:solidFill>
              </a:rPr>
              <a:t> руководящих и педагогических работников по вопросам инклюзивного профессионального образования, иных методических материалов (рекомендаций, указаний, пособий, дидактических материалов);</a:t>
            </a:r>
          </a:p>
          <a:p>
            <a:r>
              <a:rPr lang="ru-RU" sz="1600" b="1" dirty="0">
                <a:solidFill>
                  <a:schemeClr val="accent5">
                    <a:lumMod val="50000"/>
                  </a:schemeClr>
                </a:solidFill>
              </a:rPr>
              <a:t>- предоставление для коллективного пользования специального учебного, реабилитационного оборудования, специальных информационных и технических средств, дистанционных образовательных ресурсов, учебно-методических </a:t>
            </a:r>
            <a:r>
              <a:rPr lang="ru-RU" sz="1600" b="1" dirty="0" smtClean="0">
                <a:solidFill>
                  <a:schemeClr val="accent5">
                    <a:lumMod val="50000"/>
                  </a:schemeClr>
                </a:solidFill>
              </a:rPr>
              <a:t>материалов</a:t>
            </a:r>
            <a:endParaRPr lang="ru-RU" sz="1600" dirty="0">
              <a:solidFill>
                <a:schemeClr val="accent5">
                  <a:lumMod val="50000"/>
                </a:schemeClr>
              </a:solidFill>
            </a:endParaRPr>
          </a:p>
        </p:txBody>
      </p:sp>
    </p:spTree>
    <p:extLst>
      <p:ext uri="{BB962C8B-B14F-4D97-AF65-F5344CB8AC3E}">
        <p14:creationId xmlns:p14="http://schemas.microsoft.com/office/powerpoint/2010/main" val="33500866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6453336"/>
            <a:ext cx="6400800" cy="206896"/>
          </a:xfrm>
        </p:spPr>
        <p:txBody>
          <a:bodyPr>
            <a:normAutofit fontScale="55000" lnSpcReduction="20000"/>
          </a:bodyPr>
          <a:lstStyle/>
          <a:p>
            <a:r>
              <a:rPr lang="ru-RU" dirty="0" smtClean="0"/>
              <a:t>Региональный семинар       30 марта 2018 г.</a:t>
            </a:r>
            <a:endParaRPr lang="ru-RU" dirty="0"/>
          </a:p>
        </p:txBody>
      </p:sp>
      <p:sp>
        <p:nvSpPr>
          <p:cNvPr id="2" name="Заголовок 1"/>
          <p:cNvSpPr>
            <a:spLocks noGrp="1"/>
          </p:cNvSpPr>
          <p:nvPr>
            <p:ph type="ctrTitle"/>
          </p:nvPr>
        </p:nvSpPr>
        <p:spPr>
          <a:xfrm>
            <a:off x="395536" y="116632"/>
            <a:ext cx="8424936" cy="864096"/>
          </a:xfrm>
        </p:spPr>
        <p:txBody>
          <a:bodyPr>
            <a:noAutofit/>
          </a:bodyPr>
          <a:lstStyle/>
          <a:p>
            <a:r>
              <a:rPr lang="ru-RU" sz="2800" b="1" dirty="0"/>
              <a:t>Основные направления деятельности</a:t>
            </a:r>
            <a:r>
              <a:rPr lang="ru-RU" sz="2800" dirty="0"/>
              <a:t> </a:t>
            </a:r>
            <a:r>
              <a:rPr lang="ru-RU" sz="2800" b="1" dirty="0" smtClean="0"/>
              <a:t>РУМЦ:</a:t>
            </a:r>
            <a:endParaRPr lang="ru-RU" sz="2400" b="1" dirty="0">
              <a:solidFill>
                <a:srgbClr val="002060"/>
              </a:solidFill>
            </a:endParaRPr>
          </a:p>
        </p:txBody>
      </p:sp>
      <p:sp>
        <p:nvSpPr>
          <p:cNvPr id="4" name="Скругленный прямоугольник 3"/>
          <p:cNvSpPr/>
          <p:nvPr/>
        </p:nvSpPr>
        <p:spPr>
          <a:xfrm>
            <a:off x="755576" y="980728"/>
            <a:ext cx="8064896" cy="5410848"/>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r>
              <a:rPr lang="ru-RU" b="1" dirty="0">
                <a:solidFill>
                  <a:srgbClr val="C00000"/>
                </a:solidFill>
              </a:rPr>
              <a:t>Направление № </a:t>
            </a:r>
            <a:r>
              <a:rPr lang="ru-RU" b="1" dirty="0" smtClean="0">
                <a:solidFill>
                  <a:srgbClr val="C00000"/>
                </a:solidFill>
              </a:rPr>
              <a:t>1:</a:t>
            </a:r>
            <a:endParaRPr lang="ru-RU" b="1" dirty="0">
              <a:solidFill>
                <a:srgbClr val="C00000"/>
              </a:solidFill>
            </a:endParaRPr>
          </a:p>
          <a:p>
            <a:r>
              <a:rPr lang="ru-RU" b="1" dirty="0" smtClean="0">
                <a:solidFill>
                  <a:srgbClr val="C00000"/>
                </a:solidFill>
              </a:rPr>
              <a:t>учебно-методическая</a:t>
            </a:r>
            <a:r>
              <a:rPr lang="ru-RU" b="1" dirty="0">
                <a:solidFill>
                  <a:srgbClr val="C00000"/>
                </a:solidFill>
              </a:rPr>
              <a:t>, консалтинговая и информационно-аналитическая деятельность</a:t>
            </a:r>
            <a:r>
              <a:rPr lang="ru-RU" b="1" dirty="0" smtClean="0">
                <a:solidFill>
                  <a:srgbClr val="C00000"/>
                </a:solidFill>
              </a:rPr>
              <a:t>:</a:t>
            </a:r>
          </a:p>
          <a:p>
            <a:endParaRPr lang="ru-RU" b="1" dirty="0">
              <a:solidFill>
                <a:srgbClr val="C00000"/>
              </a:solidFill>
            </a:endParaRPr>
          </a:p>
          <a:p>
            <a:r>
              <a:rPr lang="ru-RU" sz="1600" b="1" dirty="0" smtClean="0">
                <a:solidFill>
                  <a:schemeClr val="accent5">
                    <a:lumMod val="50000"/>
                  </a:schemeClr>
                </a:solidFill>
              </a:rPr>
              <a:t>- </a:t>
            </a:r>
            <a:r>
              <a:rPr lang="ru-RU" b="1" dirty="0" smtClean="0">
                <a:solidFill>
                  <a:schemeClr val="accent5">
                    <a:lumMod val="50000"/>
                  </a:schemeClr>
                </a:solidFill>
              </a:rPr>
              <a:t>организация </a:t>
            </a:r>
            <a:r>
              <a:rPr lang="ru-RU" b="1" dirty="0">
                <a:solidFill>
                  <a:schemeClr val="accent5">
                    <a:lumMod val="50000"/>
                  </a:schemeClr>
                </a:solidFill>
              </a:rPr>
              <a:t>и проведение с педагогическими работниками, специалистами различных служб мероприятий </a:t>
            </a:r>
            <a:r>
              <a:rPr lang="ru-RU" dirty="0">
                <a:solidFill>
                  <a:schemeClr val="accent5">
                    <a:lumMod val="50000"/>
                  </a:schemeClr>
                </a:solidFill>
              </a:rPr>
              <a:t>(конференций, круглых столов, рабочих встреч т.п.) по вопросам функционирования региональной системы инклюзивного профессионального образования инвалидов и лиц с ограниченными возможностями здоровья;</a:t>
            </a:r>
          </a:p>
          <a:p>
            <a:pPr marL="285750" indent="-285750">
              <a:buFontTx/>
              <a:buChar char="-"/>
            </a:pPr>
            <a:r>
              <a:rPr lang="ru-RU" b="1" dirty="0" smtClean="0">
                <a:solidFill>
                  <a:schemeClr val="accent5">
                    <a:lumMod val="50000"/>
                  </a:schemeClr>
                </a:solidFill>
              </a:rPr>
              <a:t>участие </a:t>
            </a:r>
            <a:r>
              <a:rPr lang="ru-RU" b="1" dirty="0">
                <a:solidFill>
                  <a:schemeClr val="accent5">
                    <a:lumMod val="50000"/>
                  </a:schemeClr>
                </a:solidFill>
              </a:rPr>
              <a:t>в организации и проведении региональных конкурсов профессионального мастерства </a:t>
            </a:r>
            <a:r>
              <a:rPr lang="ru-RU" dirty="0">
                <a:solidFill>
                  <a:schemeClr val="accent5">
                    <a:lumMod val="50000"/>
                  </a:schemeClr>
                </a:solidFill>
              </a:rPr>
              <a:t>среди обучающихся инвалидов и лиц с ограниченными возможностями здоровья, </a:t>
            </a:r>
            <a:endParaRPr lang="ru-RU" dirty="0" smtClean="0">
              <a:solidFill>
                <a:schemeClr val="accent5">
                  <a:lumMod val="50000"/>
                </a:schemeClr>
              </a:solidFill>
            </a:endParaRPr>
          </a:p>
          <a:p>
            <a:pPr marL="285750" indent="-285750">
              <a:buFontTx/>
              <a:buChar char="-"/>
            </a:pPr>
            <a:r>
              <a:rPr lang="ru-RU" b="1" dirty="0" smtClean="0">
                <a:solidFill>
                  <a:schemeClr val="accent5">
                    <a:lumMod val="50000"/>
                  </a:schemeClr>
                </a:solidFill>
              </a:rPr>
              <a:t>содействие</a:t>
            </a:r>
            <a:r>
              <a:rPr lang="ru-RU" dirty="0" smtClean="0">
                <a:solidFill>
                  <a:schemeClr val="accent5">
                    <a:lumMod val="50000"/>
                  </a:schemeClr>
                </a:solidFill>
              </a:rPr>
              <a:t> </a:t>
            </a:r>
            <a:r>
              <a:rPr lang="ru-RU" dirty="0">
                <a:solidFill>
                  <a:schemeClr val="accent5">
                    <a:lumMod val="50000"/>
                  </a:schemeClr>
                </a:solidFill>
              </a:rPr>
              <a:t>инвалидам и лицам с ограниченными возможностями здоровья в вопросах участия </a:t>
            </a:r>
            <a:r>
              <a:rPr lang="ru-RU" b="1" dirty="0">
                <a:solidFill>
                  <a:schemeClr val="accent5">
                    <a:lumMod val="50000"/>
                  </a:schemeClr>
                </a:solidFill>
              </a:rPr>
              <a:t>в международном движении «</a:t>
            </a:r>
            <a:r>
              <a:rPr lang="ru-RU" b="1" dirty="0" err="1">
                <a:solidFill>
                  <a:schemeClr val="accent5">
                    <a:lumMod val="50000"/>
                  </a:schemeClr>
                </a:solidFill>
              </a:rPr>
              <a:t>Абилимпикс</a:t>
            </a:r>
            <a:r>
              <a:rPr lang="ru-RU" b="1" dirty="0" smtClean="0">
                <a:solidFill>
                  <a:schemeClr val="accent5">
                    <a:lumMod val="50000"/>
                  </a:schemeClr>
                </a:solidFill>
              </a:rPr>
              <a:t>»</a:t>
            </a:r>
            <a:endParaRPr lang="ru-RU" b="1" dirty="0">
              <a:solidFill>
                <a:schemeClr val="accent5">
                  <a:lumMod val="50000"/>
                </a:schemeClr>
              </a:solidFill>
            </a:endParaRPr>
          </a:p>
        </p:txBody>
      </p:sp>
    </p:spTree>
    <p:extLst>
      <p:ext uri="{BB962C8B-B14F-4D97-AF65-F5344CB8AC3E}">
        <p14:creationId xmlns:p14="http://schemas.microsoft.com/office/powerpoint/2010/main" val="20440816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393</TotalTime>
  <Words>1777</Words>
  <Application>Microsoft Office PowerPoint</Application>
  <PresentationFormat>Экран (4:3)</PresentationFormat>
  <Paragraphs>129</Paragraphs>
  <Slides>20</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Официальная</vt:lpstr>
      <vt:lpstr>Департамент образования и науки Костромской области ОГБПОУ «Костромской торгово-экономический  колледж» Базовый центр содействия трудоустройству выпускников ПОО Костромской области</vt:lpstr>
      <vt:lpstr>Нормативные основания создания РУМЦ</vt:lpstr>
      <vt:lpstr>Нормативные основания создания РУМЦ</vt:lpstr>
      <vt:lpstr>Нормативные основания создания РУМЦ</vt:lpstr>
      <vt:lpstr>Основная цель деятельности РУМЦ: модернизация региональной системы инклюзивного профессионального образования по направлению «Питание» Костромской области посредством:</vt:lpstr>
      <vt:lpstr>Задачи деятельности РУМЦ:</vt:lpstr>
      <vt:lpstr>Основные направления деятельности РУМЦ:</vt:lpstr>
      <vt:lpstr>Основные направления деятельности РУМЦ:</vt:lpstr>
      <vt:lpstr>Основные направления деятельности РУМЦ:</vt:lpstr>
      <vt:lpstr>Основные направления деятельности РУМЦ:</vt:lpstr>
      <vt:lpstr>Основные направления деятельности РУМЦ:</vt:lpstr>
      <vt:lpstr>Основные направления деятельности РУМЦ:</vt:lpstr>
      <vt:lpstr>Основные направления деятельности РУМЦ:</vt:lpstr>
      <vt:lpstr>Показатели эффективности деятельности РУМЦ</vt:lpstr>
      <vt:lpstr>Показатели эффективности деятельности РУМЦ</vt:lpstr>
      <vt:lpstr>Показатели эффективности деятельности РУМЦ</vt:lpstr>
      <vt:lpstr>Показатели эффективности деятельности РУМЦ</vt:lpstr>
      <vt:lpstr>Показатели эффективности деятельности РУМЦ</vt:lpstr>
      <vt:lpstr>Показатели эффективности деятельности РУМЦ</vt:lpstr>
      <vt:lpstr>Департамент образования и науки Костромской области ОГБПОУ «Костромской торгово-экономический  колледж» Базовый центр содействия трудоустройству выпускников ПОО Костромской области</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Департамент образования и науки Костромской области ОГБПОУ «Костромской торгово-экономический  колледж» Базовый центр содействия трудоустройству выпускников ПОО Костромской области</dc:title>
  <dc:creator>румц</dc:creator>
  <cp:lastModifiedBy>румц</cp:lastModifiedBy>
  <cp:revision>16</cp:revision>
  <dcterms:created xsi:type="dcterms:W3CDTF">2018-03-29T08:42:16Z</dcterms:created>
  <dcterms:modified xsi:type="dcterms:W3CDTF">2018-03-30T06:44:29Z</dcterms:modified>
</cp:coreProperties>
</file>